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90" r:id="rId7"/>
    <p:sldId id="262" r:id="rId8"/>
    <p:sldId id="29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7" r:id="rId22"/>
    <p:sldId id="278" r:id="rId23"/>
    <p:sldId id="279" r:id="rId24"/>
    <p:sldId id="289" r:id="rId25"/>
    <p:sldId id="28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ACF2C1-4534-324D-A206-E4C50EEC6A20}" type="doc">
      <dgm:prSet loTypeId="urn:microsoft.com/office/officeart/2005/8/layout/matrix1" loCatId="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87F8F22-E92F-FC44-9371-BA10F7316D68}">
      <dgm:prSet phldrT="[Text]"/>
      <dgm:spPr/>
      <dgm:t>
        <a:bodyPr/>
        <a:lstStyle/>
        <a:p>
          <a:r>
            <a:rPr lang="en-US" dirty="0" smtClean="0"/>
            <a:t>X-CALI</a:t>
          </a:r>
          <a:endParaRPr lang="en-US" dirty="0"/>
        </a:p>
      </dgm:t>
    </dgm:pt>
    <dgm:pt modelId="{84D6C24B-E2E0-774E-A474-EB49C23E6A7D}" type="parTrans" cxnId="{537C3DA1-1E62-EC47-AFED-7135B0E55FF9}">
      <dgm:prSet/>
      <dgm:spPr/>
      <dgm:t>
        <a:bodyPr/>
        <a:lstStyle/>
        <a:p>
          <a:endParaRPr lang="en-US"/>
        </a:p>
      </dgm:t>
    </dgm:pt>
    <dgm:pt modelId="{94081B5D-C26D-7746-A7AF-238656A70C8C}" type="sibTrans" cxnId="{537C3DA1-1E62-EC47-AFED-7135B0E55FF9}">
      <dgm:prSet/>
      <dgm:spPr/>
      <dgm:t>
        <a:bodyPr/>
        <a:lstStyle/>
        <a:p>
          <a:endParaRPr lang="en-US"/>
        </a:p>
      </dgm:t>
    </dgm:pt>
    <dgm:pt modelId="{2E7F5C03-426B-D547-A8CE-5ABD5611E7F3}">
      <dgm:prSet phldrT="[Text]" custT="1"/>
      <dgm:spPr/>
      <dgm:t>
        <a:bodyPr/>
        <a:lstStyle/>
        <a:p>
          <a:r>
            <a:rPr lang="en-US" sz="2300" dirty="0" smtClean="0"/>
            <a:t>Control Systems</a:t>
          </a:r>
        </a:p>
        <a:p>
          <a:r>
            <a:rPr lang="en-US" sz="2300" dirty="0" smtClean="0"/>
            <a:t>Mechanical Design</a:t>
          </a:r>
          <a:endParaRPr lang="en-US" sz="2300" dirty="0"/>
        </a:p>
      </dgm:t>
    </dgm:pt>
    <dgm:pt modelId="{D17F0527-CBF4-1342-BA2C-29E012B92041}" type="parTrans" cxnId="{A1EB1E78-1CD1-C644-B597-D424F32684B6}">
      <dgm:prSet/>
      <dgm:spPr/>
      <dgm:t>
        <a:bodyPr/>
        <a:lstStyle/>
        <a:p>
          <a:endParaRPr lang="en-US"/>
        </a:p>
      </dgm:t>
    </dgm:pt>
    <dgm:pt modelId="{3251CFAC-0EB0-5D40-95C2-CA0C86A74EBD}" type="sibTrans" cxnId="{A1EB1E78-1CD1-C644-B597-D424F32684B6}">
      <dgm:prSet/>
      <dgm:spPr/>
      <dgm:t>
        <a:bodyPr/>
        <a:lstStyle/>
        <a:p>
          <a:endParaRPr lang="en-US"/>
        </a:p>
      </dgm:t>
    </dgm:pt>
    <dgm:pt modelId="{327580AF-DD43-434B-923B-B31D8E65A16B}">
      <dgm:prSet phldrT="[Text]" custT="1"/>
      <dgm:spPr/>
      <dgm:t>
        <a:bodyPr/>
        <a:lstStyle/>
        <a:p>
          <a:r>
            <a:rPr lang="en-US" sz="2300" dirty="0" smtClean="0"/>
            <a:t>Microprocessor Programming</a:t>
          </a:r>
          <a:endParaRPr lang="en-US" sz="2300" dirty="0"/>
        </a:p>
      </dgm:t>
    </dgm:pt>
    <dgm:pt modelId="{DFD39B76-5004-BA46-8FCC-9706E78AC5DC}" type="parTrans" cxnId="{EF044C60-8DDE-4F42-8E33-1F3E53708193}">
      <dgm:prSet/>
      <dgm:spPr/>
      <dgm:t>
        <a:bodyPr/>
        <a:lstStyle/>
        <a:p>
          <a:endParaRPr lang="en-US"/>
        </a:p>
      </dgm:t>
    </dgm:pt>
    <dgm:pt modelId="{676C6062-1BA4-8744-AC18-16DED9981FE0}" type="sibTrans" cxnId="{EF044C60-8DDE-4F42-8E33-1F3E53708193}">
      <dgm:prSet/>
      <dgm:spPr/>
      <dgm:t>
        <a:bodyPr/>
        <a:lstStyle/>
        <a:p>
          <a:endParaRPr lang="en-US"/>
        </a:p>
      </dgm:t>
    </dgm:pt>
    <dgm:pt modelId="{ADD8E614-5A9C-0349-BC73-FD7978A3CF56}">
      <dgm:prSet phldrT="[Text]" custT="1"/>
      <dgm:spPr/>
      <dgm:t>
        <a:bodyPr/>
        <a:lstStyle/>
        <a:p>
          <a:r>
            <a:rPr lang="en-US" sz="2300" dirty="0" smtClean="0"/>
            <a:t>Communication Systems</a:t>
          </a:r>
          <a:endParaRPr lang="en-US" sz="2300" dirty="0"/>
        </a:p>
      </dgm:t>
    </dgm:pt>
    <dgm:pt modelId="{4C20E34D-1A25-9545-8522-C8356D6669B2}" type="parTrans" cxnId="{D0618E69-D2FA-FC40-8F81-684665BACD66}">
      <dgm:prSet/>
      <dgm:spPr/>
      <dgm:t>
        <a:bodyPr/>
        <a:lstStyle/>
        <a:p>
          <a:endParaRPr lang="en-US"/>
        </a:p>
      </dgm:t>
    </dgm:pt>
    <dgm:pt modelId="{45D27D26-8073-474B-A6A8-B8B4318FFED8}" type="sibTrans" cxnId="{D0618E69-D2FA-FC40-8F81-684665BACD66}">
      <dgm:prSet/>
      <dgm:spPr/>
      <dgm:t>
        <a:bodyPr/>
        <a:lstStyle/>
        <a:p>
          <a:endParaRPr lang="en-US"/>
        </a:p>
      </dgm:t>
    </dgm:pt>
    <dgm:pt modelId="{17C983DC-8F9B-FA41-936A-48886AA9DA75}">
      <dgm:prSet phldrT="[Text]" custT="1"/>
      <dgm:spPr/>
      <dgm:t>
        <a:bodyPr/>
        <a:lstStyle/>
        <a:p>
          <a:r>
            <a:rPr lang="en-US" sz="2300" dirty="0" smtClean="0"/>
            <a:t>Algorithm Design</a:t>
          </a:r>
          <a:endParaRPr lang="en-US" sz="2300" dirty="0"/>
        </a:p>
      </dgm:t>
    </dgm:pt>
    <dgm:pt modelId="{D1E1E084-7D2C-9A48-A743-490264642CC0}" type="parTrans" cxnId="{32ADD5CA-12D1-8246-8A73-B95596C13538}">
      <dgm:prSet/>
      <dgm:spPr/>
      <dgm:t>
        <a:bodyPr/>
        <a:lstStyle/>
        <a:p>
          <a:endParaRPr lang="en-US"/>
        </a:p>
      </dgm:t>
    </dgm:pt>
    <dgm:pt modelId="{1DABB6C4-EA5C-3A47-8D8B-97DE88422E93}" type="sibTrans" cxnId="{32ADD5CA-12D1-8246-8A73-B95596C13538}">
      <dgm:prSet/>
      <dgm:spPr/>
      <dgm:t>
        <a:bodyPr/>
        <a:lstStyle/>
        <a:p>
          <a:endParaRPr lang="en-US"/>
        </a:p>
      </dgm:t>
    </dgm:pt>
    <dgm:pt modelId="{86F72B3E-1999-7441-914F-BDE6E006FA9F}" type="pres">
      <dgm:prSet presAssocID="{BBACF2C1-4534-324D-A206-E4C50EEC6A20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04DA5E-9C1A-4648-BA3D-4A6F4B1E2E0C}" type="pres">
      <dgm:prSet presAssocID="{BBACF2C1-4534-324D-A206-E4C50EEC6A20}" presName="matrix" presStyleCnt="0"/>
      <dgm:spPr/>
    </dgm:pt>
    <dgm:pt modelId="{E454B5B5-39D7-5B4A-BE0A-AD11A4D31BB0}" type="pres">
      <dgm:prSet presAssocID="{BBACF2C1-4534-324D-A206-E4C50EEC6A20}" presName="tile1" presStyleLbl="node1" presStyleIdx="0" presStyleCnt="4"/>
      <dgm:spPr/>
      <dgm:t>
        <a:bodyPr/>
        <a:lstStyle/>
        <a:p>
          <a:endParaRPr lang="en-US"/>
        </a:p>
      </dgm:t>
    </dgm:pt>
    <dgm:pt modelId="{DAFB783F-6810-5945-9966-49EAA2FAF213}" type="pres">
      <dgm:prSet presAssocID="{BBACF2C1-4534-324D-A206-E4C50EEC6A2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9FA298-4990-AF46-8AD2-8B756E2D1E33}" type="pres">
      <dgm:prSet presAssocID="{BBACF2C1-4534-324D-A206-E4C50EEC6A20}" presName="tile2" presStyleLbl="node1" presStyleIdx="1" presStyleCnt="4"/>
      <dgm:spPr/>
      <dgm:t>
        <a:bodyPr/>
        <a:lstStyle/>
        <a:p>
          <a:endParaRPr lang="en-US"/>
        </a:p>
      </dgm:t>
    </dgm:pt>
    <dgm:pt modelId="{90C10860-F2B5-9A44-8FC2-905336F17031}" type="pres">
      <dgm:prSet presAssocID="{BBACF2C1-4534-324D-A206-E4C50EEC6A2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F1E1A-46D4-894E-AC29-D1D5F97DE3B8}" type="pres">
      <dgm:prSet presAssocID="{BBACF2C1-4534-324D-A206-E4C50EEC6A20}" presName="tile3" presStyleLbl="node1" presStyleIdx="2" presStyleCnt="4"/>
      <dgm:spPr/>
      <dgm:t>
        <a:bodyPr/>
        <a:lstStyle/>
        <a:p>
          <a:endParaRPr lang="en-US"/>
        </a:p>
      </dgm:t>
    </dgm:pt>
    <dgm:pt modelId="{AF8F537C-B5AE-BF4E-BED3-1C9CC2E559F8}" type="pres">
      <dgm:prSet presAssocID="{BBACF2C1-4534-324D-A206-E4C50EEC6A2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FAA96F-5F9C-AC49-BF2A-EFD9D94EF9E7}" type="pres">
      <dgm:prSet presAssocID="{BBACF2C1-4534-324D-A206-E4C50EEC6A20}" presName="tile4" presStyleLbl="node1" presStyleIdx="3" presStyleCnt="4"/>
      <dgm:spPr/>
      <dgm:t>
        <a:bodyPr/>
        <a:lstStyle/>
        <a:p>
          <a:endParaRPr lang="en-US"/>
        </a:p>
      </dgm:t>
    </dgm:pt>
    <dgm:pt modelId="{06DCE2D0-0546-CE44-ABEC-11DE18994D84}" type="pres">
      <dgm:prSet presAssocID="{BBACF2C1-4534-324D-A206-E4C50EEC6A2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060320-6290-9642-8388-662FCDABF542}" type="pres">
      <dgm:prSet presAssocID="{BBACF2C1-4534-324D-A206-E4C50EEC6A20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537C3DA1-1E62-EC47-AFED-7135B0E55FF9}" srcId="{BBACF2C1-4534-324D-A206-E4C50EEC6A20}" destId="{587F8F22-E92F-FC44-9371-BA10F7316D68}" srcOrd="0" destOrd="0" parTransId="{84D6C24B-E2E0-774E-A474-EB49C23E6A7D}" sibTransId="{94081B5D-C26D-7746-A7AF-238656A70C8C}"/>
    <dgm:cxn modelId="{750FD15B-B0AD-B341-AAC6-8BD4BA5F26FC}" type="presOf" srcId="{2E7F5C03-426B-D547-A8CE-5ABD5611E7F3}" destId="{DAFB783F-6810-5945-9966-49EAA2FAF213}" srcOrd="1" destOrd="0" presId="urn:microsoft.com/office/officeart/2005/8/layout/matrix1"/>
    <dgm:cxn modelId="{46F1D8CE-F5C0-F04C-A77F-D7B8192EAA78}" type="presOf" srcId="{327580AF-DD43-434B-923B-B31D8E65A16B}" destId="{2B9FA298-4990-AF46-8AD2-8B756E2D1E33}" srcOrd="0" destOrd="0" presId="urn:microsoft.com/office/officeart/2005/8/layout/matrix1"/>
    <dgm:cxn modelId="{D0618E69-D2FA-FC40-8F81-684665BACD66}" srcId="{587F8F22-E92F-FC44-9371-BA10F7316D68}" destId="{ADD8E614-5A9C-0349-BC73-FD7978A3CF56}" srcOrd="2" destOrd="0" parTransId="{4C20E34D-1A25-9545-8522-C8356D6669B2}" sibTransId="{45D27D26-8073-474B-A6A8-B8B4318FFED8}"/>
    <dgm:cxn modelId="{906C5FE7-7254-E04F-BAE5-980F1F7D229F}" type="presOf" srcId="{2E7F5C03-426B-D547-A8CE-5ABD5611E7F3}" destId="{E454B5B5-39D7-5B4A-BE0A-AD11A4D31BB0}" srcOrd="0" destOrd="0" presId="urn:microsoft.com/office/officeart/2005/8/layout/matrix1"/>
    <dgm:cxn modelId="{54EF5645-ED56-094D-9D08-2F95A904418A}" type="presOf" srcId="{17C983DC-8F9B-FA41-936A-48886AA9DA75}" destId="{06DCE2D0-0546-CE44-ABEC-11DE18994D84}" srcOrd="1" destOrd="0" presId="urn:microsoft.com/office/officeart/2005/8/layout/matrix1"/>
    <dgm:cxn modelId="{A1EB1E78-1CD1-C644-B597-D424F32684B6}" srcId="{587F8F22-E92F-FC44-9371-BA10F7316D68}" destId="{2E7F5C03-426B-D547-A8CE-5ABD5611E7F3}" srcOrd="0" destOrd="0" parTransId="{D17F0527-CBF4-1342-BA2C-29E012B92041}" sibTransId="{3251CFAC-0EB0-5D40-95C2-CA0C86A74EBD}"/>
    <dgm:cxn modelId="{4B366B0A-EE83-F646-A117-B29AB517BD31}" type="presOf" srcId="{ADD8E614-5A9C-0349-BC73-FD7978A3CF56}" destId="{AF8F537C-B5AE-BF4E-BED3-1C9CC2E559F8}" srcOrd="1" destOrd="0" presId="urn:microsoft.com/office/officeart/2005/8/layout/matrix1"/>
    <dgm:cxn modelId="{7DA77847-23C4-2541-9066-E3E186A50487}" type="presOf" srcId="{BBACF2C1-4534-324D-A206-E4C50EEC6A20}" destId="{86F72B3E-1999-7441-914F-BDE6E006FA9F}" srcOrd="0" destOrd="0" presId="urn:microsoft.com/office/officeart/2005/8/layout/matrix1"/>
    <dgm:cxn modelId="{32ADD5CA-12D1-8246-8A73-B95596C13538}" srcId="{587F8F22-E92F-FC44-9371-BA10F7316D68}" destId="{17C983DC-8F9B-FA41-936A-48886AA9DA75}" srcOrd="3" destOrd="0" parTransId="{D1E1E084-7D2C-9A48-A743-490264642CC0}" sibTransId="{1DABB6C4-EA5C-3A47-8D8B-97DE88422E93}"/>
    <dgm:cxn modelId="{EF044C60-8DDE-4F42-8E33-1F3E53708193}" srcId="{587F8F22-E92F-FC44-9371-BA10F7316D68}" destId="{327580AF-DD43-434B-923B-B31D8E65A16B}" srcOrd="1" destOrd="0" parTransId="{DFD39B76-5004-BA46-8FCC-9706E78AC5DC}" sibTransId="{676C6062-1BA4-8744-AC18-16DED9981FE0}"/>
    <dgm:cxn modelId="{2B6E3E10-DAF6-B84F-BC89-2434E42D73CA}" type="presOf" srcId="{327580AF-DD43-434B-923B-B31D8E65A16B}" destId="{90C10860-F2B5-9A44-8FC2-905336F17031}" srcOrd="1" destOrd="0" presId="urn:microsoft.com/office/officeart/2005/8/layout/matrix1"/>
    <dgm:cxn modelId="{9117390C-76DC-5B48-B961-3AF8319F97A0}" type="presOf" srcId="{17C983DC-8F9B-FA41-936A-48886AA9DA75}" destId="{35FAA96F-5F9C-AC49-BF2A-EFD9D94EF9E7}" srcOrd="0" destOrd="0" presId="urn:microsoft.com/office/officeart/2005/8/layout/matrix1"/>
    <dgm:cxn modelId="{2620353C-99F9-B045-91B2-4B3B5CB1190D}" type="presOf" srcId="{ADD8E614-5A9C-0349-BC73-FD7978A3CF56}" destId="{AD4F1E1A-46D4-894E-AC29-D1D5F97DE3B8}" srcOrd="0" destOrd="0" presId="urn:microsoft.com/office/officeart/2005/8/layout/matrix1"/>
    <dgm:cxn modelId="{0A66A47E-06D4-9E4C-8306-7FEAF9E1F0F2}" type="presOf" srcId="{587F8F22-E92F-FC44-9371-BA10F7316D68}" destId="{C1060320-6290-9642-8388-662FCDABF542}" srcOrd="0" destOrd="0" presId="urn:microsoft.com/office/officeart/2005/8/layout/matrix1"/>
    <dgm:cxn modelId="{7CC7EDA0-B96E-6F40-A70E-66D82AEC5F5D}" type="presParOf" srcId="{86F72B3E-1999-7441-914F-BDE6E006FA9F}" destId="{AA04DA5E-9C1A-4648-BA3D-4A6F4B1E2E0C}" srcOrd="0" destOrd="0" presId="urn:microsoft.com/office/officeart/2005/8/layout/matrix1"/>
    <dgm:cxn modelId="{CFED336A-CC4D-6541-9A83-8D592D2A6E29}" type="presParOf" srcId="{AA04DA5E-9C1A-4648-BA3D-4A6F4B1E2E0C}" destId="{E454B5B5-39D7-5B4A-BE0A-AD11A4D31BB0}" srcOrd="0" destOrd="0" presId="urn:microsoft.com/office/officeart/2005/8/layout/matrix1"/>
    <dgm:cxn modelId="{95A49667-9AFB-5A4A-8CFB-7D5BEDBA5B7E}" type="presParOf" srcId="{AA04DA5E-9C1A-4648-BA3D-4A6F4B1E2E0C}" destId="{DAFB783F-6810-5945-9966-49EAA2FAF213}" srcOrd="1" destOrd="0" presId="urn:microsoft.com/office/officeart/2005/8/layout/matrix1"/>
    <dgm:cxn modelId="{9A1F003B-752C-ED47-AF83-33592CD1F0B6}" type="presParOf" srcId="{AA04DA5E-9C1A-4648-BA3D-4A6F4B1E2E0C}" destId="{2B9FA298-4990-AF46-8AD2-8B756E2D1E33}" srcOrd="2" destOrd="0" presId="urn:microsoft.com/office/officeart/2005/8/layout/matrix1"/>
    <dgm:cxn modelId="{902BF1FC-2280-6F49-937A-A0B51BACB884}" type="presParOf" srcId="{AA04DA5E-9C1A-4648-BA3D-4A6F4B1E2E0C}" destId="{90C10860-F2B5-9A44-8FC2-905336F17031}" srcOrd="3" destOrd="0" presId="urn:microsoft.com/office/officeart/2005/8/layout/matrix1"/>
    <dgm:cxn modelId="{582D8AB0-FA5A-7546-A4E2-76FE6D5D2755}" type="presParOf" srcId="{AA04DA5E-9C1A-4648-BA3D-4A6F4B1E2E0C}" destId="{AD4F1E1A-46D4-894E-AC29-D1D5F97DE3B8}" srcOrd="4" destOrd="0" presId="urn:microsoft.com/office/officeart/2005/8/layout/matrix1"/>
    <dgm:cxn modelId="{C098B705-CB6E-5D4E-8649-145B763A7382}" type="presParOf" srcId="{AA04DA5E-9C1A-4648-BA3D-4A6F4B1E2E0C}" destId="{AF8F537C-B5AE-BF4E-BED3-1C9CC2E559F8}" srcOrd="5" destOrd="0" presId="urn:microsoft.com/office/officeart/2005/8/layout/matrix1"/>
    <dgm:cxn modelId="{0FFDBC85-D4C3-6D43-9A21-E425ABBC90AF}" type="presParOf" srcId="{AA04DA5E-9C1A-4648-BA3D-4A6F4B1E2E0C}" destId="{35FAA96F-5F9C-AC49-BF2A-EFD9D94EF9E7}" srcOrd="6" destOrd="0" presId="urn:microsoft.com/office/officeart/2005/8/layout/matrix1"/>
    <dgm:cxn modelId="{F00DB2AC-771E-DF4E-A2E7-F63BA4C2807E}" type="presParOf" srcId="{AA04DA5E-9C1A-4648-BA3D-4A6F4B1E2E0C}" destId="{06DCE2D0-0546-CE44-ABEC-11DE18994D84}" srcOrd="7" destOrd="0" presId="urn:microsoft.com/office/officeart/2005/8/layout/matrix1"/>
    <dgm:cxn modelId="{6F61730D-F851-7D49-8634-A49ACEE014F9}" type="presParOf" srcId="{86F72B3E-1999-7441-914F-BDE6E006FA9F}" destId="{C1060320-6290-9642-8388-662FCDABF542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4B5B5-39D7-5B4A-BE0A-AD11A4D31BB0}">
      <dsp:nvSpPr>
        <dsp:cNvPr id="0" name=""/>
        <dsp:cNvSpPr/>
      </dsp:nvSpPr>
      <dsp:spPr>
        <a:xfrm rot="16200000">
          <a:off x="612204" y="-612204"/>
          <a:ext cx="1373296" cy="2597704"/>
        </a:xfrm>
        <a:prstGeom prst="round1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Control Systems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Mechanical Design</a:t>
          </a:r>
          <a:endParaRPr lang="en-US" sz="2300" kern="1200" dirty="0"/>
        </a:p>
      </dsp:txBody>
      <dsp:txXfrm rot="5400000">
        <a:off x="0" y="0"/>
        <a:ext cx="2597704" cy="1029972"/>
      </dsp:txXfrm>
    </dsp:sp>
    <dsp:sp modelId="{2B9FA298-4990-AF46-8AD2-8B756E2D1E33}">
      <dsp:nvSpPr>
        <dsp:cNvPr id="0" name=""/>
        <dsp:cNvSpPr/>
      </dsp:nvSpPr>
      <dsp:spPr>
        <a:xfrm>
          <a:off x="2597704" y="0"/>
          <a:ext cx="2597704" cy="1373296"/>
        </a:xfrm>
        <a:prstGeom prst="round1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Microprocessor Programming</a:t>
          </a:r>
          <a:endParaRPr lang="en-US" sz="2300" kern="1200" dirty="0"/>
        </a:p>
      </dsp:txBody>
      <dsp:txXfrm>
        <a:off x="2597704" y="0"/>
        <a:ext cx="2597704" cy="1029972"/>
      </dsp:txXfrm>
    </dsp:sp>
    <dsp:sp modelId="{AD4F1E1A-46D4-894E-AC29-D1D5F97DE3B8}">
      <dsp:nvSpPr>
        <dsp:cNvPr id="0" name=""/>
        <dsp:cNvSpPr/>
      </dsp:nvSpPr>
      <dsp:spPr>
        <a:xfrm rot="10800000">
          <a:off x="0" y="1373296"/>
          <a:ext cx="2597704" cy="1373296"/>
        </a:xfrm>
        <a:prstGeom prst="round1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Communication Systems</a:t>
          </a:r>
          <a:endParaRPr lang="en-US" sz="2300" kern="1200" dirty="0"/>
        </a:p>
      </dsp:txBody>
      <dsp:txXfrm rot="10800000">
        <a:off x="0" y="1716619"/>
        <a:ext cx="2597704" cy="1029972"/>
      </dsp:txXfrm>
    </dsp:sp>
    <dsp:sp modelId="{35FAA96F-5F9C-AC49-BF2A-EFD9D94EF9E7}">
      <dsp:nvSpPr>
        <dsp:cNvPr id="0" name=""/>
        <dsp:cNvSpPr/>
      </dsp:nvSpPr>
      <dsp:spPr>
        <a:xfrm rot="5400000">
          <a:off x="3209909" y="761091"/>
          <a:ext cx="1373296" cy="2597704"/>
        </a:xfrm>
        <a:prstGeom prst="round1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Algorithm Design</a:t>
          </a:r>
          <a:endParaRPr lang="en-US" sz="2300" kern="1200" dirty="0"/>
        </a:p>
      </dsp:txBody>
      <dsp:txXfrm rot="-5400000">
        <a:off x="2597705" y="1716619"/>
        <a:ext cx="2597704" cy="1029972"/>
      </dsp:txXfrm>
    </dsp:sp>
    <dsp:sp modelId="{C1060320-6290-9642-8388-662FCDABF542}">
      <dsp:nvSpPr>
        <dsp:cNvPr id="0" name=""/>
        <dsp:cNvSpPr/>
      </dsp:nvSpPr>
      <dsp:spPr>
        <a:xfrm>
          <a:off x="1818393" y="1029971"/>
          <a:ext cx="1558623" cy="686648"/>
        </a:xfrm>
        <a:prstGeom prst="round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X-CALI</a:t>
          </a:r>
          <a:endParaRPr lang="en-US" sz="2800" kern="1200" dirty="0"/>
        </a:p>
      </dsp:txBody>
      <dsp:txXfrm>
        <a:off x="1851912" y="1063490"/>
        <a:ext cx="1491585" cy="619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E28A4-E215-434A-8613-8A2CCC8D7CA1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4429A-0BD5-40B1-88CD-1B172954F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83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46A4A-6B15-4052-A99E-809F8216E5CB}" type="datetime1">
              <a:rPr lang="tr-TR" smtClean="0"/>
              <a:t>3.01.2018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2006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AF435-25E7-4F00-ABA3-51391BA39C4D}" type="datetime1">
              <a:rPr lang="tr-TR" smtClean="0"/>
              <a:t>3.01.2018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9275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FF3C9-9DBF-43AC-8E7A-3F8A5817DC38}" type="datetime1">
              <a:rPr lang="tr-TR" smtClean="0"/>
              <a:t>3.01.2018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3408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763A2-D01B-4D53-8F51-82E328B01476}" type="datetime1">
              <a:rPr lang="tr-TR" smtClean="0"/>
              <a:t>3.01.2018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5825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3DC91-6278-44FC-A0A2-CCB4663261F0}" type="datetime1">
              <a:rPr lang="tr-TR" smtClean="0"/>
              <a:t>3.01.2018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5313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24124-1328-4D96-A89B-B5422F1A87D8}" type="datetime1">
              <a:rPr lang="tr-TR" smtClean="0"/>
              <a:t>3.01.2018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484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87D0-02D4-4358-93DB-821B2345A35E}" type="datetime1">
              <a:rPr lang="tr-TR" smtClean="0"/>
              <a:t>3.01.2018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107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C3138-E161-4F7A-A5AF-1D235E41A5F6}" type="datetime1">
              <a:rPr lang="tr-TR" smtClean="0"/>
              <a:t>3.01.2018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6152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6FA9F-E142-4C14-AFE0-9F81211FE6EA}" type="datetime1">
              <a:rPr lang="tr-TR" smtClean="0"/>
              <a:t>3.01.2018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9268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B347-0C1A-492B-9EED-C5825E9C6AF8}" type="datetime1">
              <a:rPr lang="tr-TR" smtClean="0"/>
              <a:t>3.01.2018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2708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8771E-5B08-40F5-BBD1-150F91DBFE43}" type="datetime1">
              <a:rPr lang="tr-TR" smtClean="0"/>
              <a:t>3.01.2018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453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EBE42-58EB-4448-A0A0-99D09B396719}" type="datetime1">
              <a:rPr lang="tr-TR" smtClean="0"/>
              <a:t>3.01.2018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B9901-96A8-423D-BBA3-834343E30A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159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0.tiff"/><Relationship Id="rId7" Type="http://schemas.openxmlformats.org/officeDocument/2006/relationships/diagramLayout" Target="../diagrams/layout1.xm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22.tiff"/><Relationship Id="rId10" Type="http://schemas.microsoft.com/office/2007/relationships/diagramDrawing" Target="../diagrams/drawing1.xml"/><Relationship Id="rId4" Type="http://schemas.openxmlformats.org/officeDocument/2006/relationships/image" Target="../media/image21.tiff"/><Relationship Id="rId9" Type="http://schemas.openxmlformats.org/officeDocument/2006/relationships/diagramColors" Target="../diagrams/colors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xcali.m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hyperlink" Target="http://www.xcali.ml/abou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xcali.ml/contact.html" TargetMode="External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128"/>
            <a:ext cx="12192000" cy="65637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EAE5BE-1D61-4392-8F76-60AD13420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359230"/>
            <a:ext cx="10058400" cy="1688232"/>
          </a:xfrm>
        </p:spPr>
        <p:txBody>
          <a:bodyPr/>
          <a:lstStyle/>
          <a:p>
            <a:r>
              <a:rPr lang="tr-TR" b="1" dirty="0"/>
              <a:t>X-Cali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F852F-D335-4A7F-835F-2AE25B112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96734"/>
          </a:xfrm>
        </p:spPr>
        <p:txBody>
          <a:bodyPr>
            <a:normAutofit/>
          </a:bodyPr>
          <a:lstStyle/>
          <a:p>
            <a:pPr algn="r"/>
            <a:r>
              <a:rPr lang="tr-TR" dirty="0"/>
              <a:t>Burak Sezgin - 2094456</a:t>
            </a:r>
          </a:p>
          <a:p>
            <a:pPr algn="r"/>
            <a:r>
              <a:rPr lang="tr-TR" dirty="0"/>
              <a:t>Taha Doğan - 2093672</a:t>
            </a:r>
          </a:p>
          <a:p>
            <a:pPr algn="r"/>
            <a:r>
              <a:rPr lang="tr-TR" dirty="0"/>
              <a:t>Göksenin Hande Bayazıt - 2093441</a:t>
            </a:r>
          </a:p>
          <a:p>
            <a:pPr algn="r"/>
            <a:r>
              <a:rPr lang="tr-TR" dirty="0"/>
              <a:t>Emre Doğan - 2093656</a:t>
            </a:r>
          </a:p>
          <a:p>
            <a:pPr algn="r"/>
            <a:r>
              <a:rPr lang="tr-TR" dirty="0"/>
              <a:t>Oytun Akpulat - 2093201</a:t>
            </a:r>
          </a:p>
          <a:p>
            <a:pPr algn="r"/>
            <a:endParaRPr lang="tr-TR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46" y="2841172"/>
            <a:ext cx="3656870" cy="3651029"/>
          </a:xfrm>
          <a:prstGeom prst="rect">
            <a:avLst/>
          </a:prstGeom>
        </p:spPr>
      </p:pic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82016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 10">
            <a:extLst>
              <a:ext uri="{FF2B5EF4-FFF2-40B4-BE49-F238E27FC236}">
                <a16:creationId xmlns:a16="http://schemas.microsoft.com/office/drawing/2014/main" id="{ECE4917F-C85A-4DE2-8A58-E6F2955E5948}"/>
              </a:ext>
            </a:extLst>
          </p:cNvPr>
          <p:cNvGrpSpPr/>
          <p:nvPr/>
        </p:nvGrpSpPr>
        <p:grpSpPr>
          <a:xfrm>
            <a:off x="3559680" y="1737360"/>
            <a:ext cx="5133600" cy="5133600"/>
            <a:chOff x="2674620" y="0"/>
            <a:chExt cx="2023745" cy="16535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D3145C-69C2-46DF-AFEB-C2A4C2F7D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4620" y="0"/>
              <a:ext cx="2023745" cy="1424305"/>
            </a:xfrm>
            <a:prstGeom prst="rect">
              <a:avLst/>
            </a:prstGeom>
          </p:spPr>
        </p:pic>
        <p:sp>
          <p:nvSpPr>
            <p:cNvPr id="11" name="Metin Kutusu 2">
              <a:extLst>
                <a:ext uri="{FF2B5EF4-FFF2-40B4-BE49-F238E27FC236}">
                  <a16:creationId xmlns:a16="http://schemas.microsoft.com/office/drawing/2014/main" id="{6D075ECC-2E32-4DE4-824B-21659A4648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4180" y="1341120"/>
              <a:ext cx="1280160" cy="312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800"/>
                </a:spcAft>
              </a:pPr>
              <a:r>
                <a:rPr lang="tr-TR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(II)</a:t>
              </a:r>
              <a:endParaRPr lang="tr-TR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6BE5BDFB-827B-46CD-AA00-263728534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b="1" dirty="0"/>
              <a:t>U-Turn Example</a:t>
            </a:r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10</a:t>
            </a:fld>
            <a:endParaRPr lang="tr-TR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39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 10">
            <a:extLst>
              <a:ext uri="{FF2B5EF4-FFF2-40B4-BE49-F238E27FC236}">
                <a16:creationId xmlns:a16="http://schemas.microsoft.com/office/drawing/2014/main" id="{ECE4917F-C85A-4DE2-8A58-E6F2955E5948}"/>
              </a:ext>
            </a:extLst>
          </p:cNvPr>
          <p:cNvGrpSpPr/>
          <p:nvPr/>
        </p:nvGrpSpPr>
        <p:grpSpPr>
          <a:xfrm>
            <a:off x="3559680" y="1724400"/>
            <a:ext cx="5133600" cy="5133600"/>
            <a:chOff x="15240" y="1562100"/>
            <a:chExt cx="2011680" cy="16306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E8015D-5AEA-4374-A942-8D0DE3642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" y="1562100"/>
              <a:ext cx="2011680" cy="1416685"/>
            </a:xfrm>
            <a:prstGeom prst="rect">
              <a:avLst/>
            </a:prstGeom>
          </p:spPr>
        </p:pic>
        <p:sp>
          <p:nvSpPr>
            <p:cNvPr id="12" name="Metin Kutusu 2">
              <a:extLst>
                <a:ext uri="{FF2B5EF4-FFF2-40B4-BE49-F238E27FC236}">
                  <a16:creationId xmlns:a16="http://schemas.microsoft.com/office/drawing/2014/main" id="{FE1DFF5E-B0CD-40EB-90B6-8EFB30922F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80" y="2880360"/>
              <a:ext cx="1280160" cy="312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80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(III)</a:t>
              </a:r>
              <a:endParaRPr lang="tr-TR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47ECB3DE-354F-4F2D-A140-105D4A61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b="1" dirty="0"/>
              <a:t>U-Turn Example</a:t>
            </a:r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11</a:t>
            </a:fld>
            <a:endParaRPr lang="tr-T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65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 10">
            <a:extLst>
              <a:ext uri="{FF2B5EF4-FFF2-40B4-BE49-F238E27FC236}">
                <a16:creationId xmlns:a16="http://schemas.microsoft.com/office/drawing/2014/main" id="{ECE4917F-C85A-4DE2-8A58-E6F2955E5948}"/>
              </a:ext>
            </a:extLst>
          </p:cNvPr>
          <p:cNvGrpSpPr/>
          <p:nvPr/>
        </p:nvGrpSpPr>
        <p:grpSpPr>
          <a:xfrm>
            <a:off x="3529200" y="1737360"/>
            <a:ext cx="5133600" cy="5133600"/>
            <a:chOff x="2674620" y="1554480"/>
            <a:chExt cx="2026920" cy="1714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86847A-4B17-461C-A065-CE9EB7E7F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4620" y="1554480"/>
              <a:ext cx="2026920" cy="1427480"/>
            </a:xfrm>
            <a:prstGeom prst="rect">
              <a:avLst/>
            </a:prstGeom>
          </p:spPr>
        </p:pic>
        <p:sp>
          <p:nvSpPr>
            <p:cNvPr id="13" name="Metin Kutusu 2">
              <a:extLst>
                <a:ext uri="{FF2B5EF4-FFF2-40B4-BE49-F238E27FC236}">
                  <a16:creationId xmlns:a16="http://schemas.microsoft.com/office/drawing/2014/main" id="{9CC7ABAB-F6E9-4016-BA85-2661CBAA76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9900" y="2956560"/>
              <a:ext cx="1280160" cy="312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80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(IV)</a:t>
              </a:r>
              <a:endParaRPr lang="tr-TR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C8BEF844-7EEF-4316-BB6E-9944C5E6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b="1" dirty="0"/>
              <a:t>U-Turn Example</a:t>
            </a:r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12</a:t>
            </a:fld>
            <a:endParaRPr lang="tr-TR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28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 10">
            <a:extLst>
              <a:ext uri="{FF2B5EF4-FFF2-40B4-BE49-F238E27FC236}">
                <a16:creationId xmlns:a16="http://schemas.microsoft.com/office/drawing/2014/main" id="{ECE4917F-C85A-4DE2-8A58-E6F2955E5948}"/>
              </a:ext>
            </a:extLst>
          </p:cNvPr>
          <p:cNvGrpSpPr/>
          <p:nvPr/>
        </p:nvGrpSpPr>
        <p:grpSpPr>
          <a:xfrm>
            <a:off x="3559680" y="1737360"/>
            <a:ext cx="5133600" cy="5133600"/>
            <a:chOff x="1501140" y="3177540"/>
            <a:chExt cx="2026920" cy="16931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A752C6-3DB0-411C-85A6-16298A756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140" y="3177540"/>
              <a:ext cx="2026920" cy="1426845"/>
            </a:xfrm>
            <a:prstGeom prst="rect">
              <a:avLst/>
            </a:prstGeom>
          </p:spPr>
        </p:pic>
        <p:sp>
          <p:nvSpPr>
            <p:cNvPr id="14" name="Metin Kutusu 2">
              <a:extLst>
                <a:ext uri="{FF2B5EF4-FFF2-40B4-BE49-F238E27FC236}">
                  <a16:creationId xmlns:a16="http://schemas.microsoft.com/office/drawing/2014/main" id="{D4E0575C-D722-4A64-853E-BB6CBED4D4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4520" y="4558291"/>
              <a:ext cx="1280160" cy="312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80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(V)</a:t>
              </a:r>
              <a:endParaRPr lang="tr-TR" sz="120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6C493EDB-4DE1-4ACD-B458-68DBF7A0C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b="1" dirty="0"/>
              <a:t>U-Turn Example</a:t>
            </a:r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13</a:t>
            </a:fld>
            <a:endParaRPr lang="tr-TR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6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EF16A9-51AB-45B4-90CE-75B10851F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486C8-9A51-4227-8167-3E207811D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14</a:t>
            </a:fld>
            <a:endParaRPr lang="tr-T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1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 smtClean="0"/>
              <a:t>Subsystems</a:t>
            </a:r>
            <a:r>
              <a:rPr lang="tr-TR" b="1" dirty="0" smtClean="0"/>
              <a:t> </a:t>
            </a:r>
            <a:r>
              <a:rPr lang="tr-TR" b="1" dirty="0" smtClean="0"/>
              <a:t>&amp; </a:t>
            </a:r>
            <a:r>
              <a:rPr lang="tr-TR" b="1" dirty="0"/>
              <a:t>Solution </a:t>
            </a:r>
            <a:r>
              <a:rPr lang="tr-TR" b="1" dirty="0" err="1"/>
              <a:t>Approach</a:t>
            </a:r>
            <a:endParaRPr lang="de-DE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Subsystems</a:t>
            </a:r>
          </a:p>
          <a:p>
            <a:pPr lvl="1"/>
            <a:r>
              <a:rPr lang="en-US" dirty="0"/>
              <a:t>Movement</a:t>
            </a:r>
          </a:p>
          <a:p>
            <a:pPr lvl="2"/>
            <a:r>
              <a:rPr lang="en-US" dirty="0"/>
              <a:t>DC Motors</a:t>
            </a:r>
          </a:p>
          <a:p>
            <a:pPr lvl="2"/>
            <a:r>
              <a:rPr lang="en-US" dirty="0"/>
              <a:t>Wheels</a:t>
            </a:r>
          </a:p>
          <a:p>
            <a:pPr lvl="1"/>
            <a:r>
              <a:rPr lang="en-US" dirty="0"/>
              <a:t>Sensors</a:t>
            </a:r>
          </a:p>
          <a:p>
            <a:pPr lvl="2"/>
            <a:r>
              <a:rPr lang="en-US" dirty="0"/>
              <a:t>Active sensors</a:t>
            </a:r>
          </a:p>
          <a:p>
            <a:pPr lvl="2"/>
            <a:r>
              <a:rPr lang="en-US" dirty="0"/>
              <a:t>Passive Sensor: Camera</a:t>
            </a:r>
          </a:p>
          <a:p>
            <a:pPr lvl="1"/>
            <a:r>
              <a:rPr lang="en-US" dirty="0"/>
              <a:t>Decision and Control</a:t>
            </a:r>
          </a:p>
          <a:p>
            <a:r>
              <a:rPr lang="en-US" dirty="0"/>
              <a:t>Solution Approaches</a:t>
            </a:r>
          </a:p>
          <a:p>
            <a:pPr lvl="1"/>
            <a:r>
              <a:rPr lang="en-US" dirty="0"/>
              <a:t>Image Processing</a:t>
            </a:r>
          </a:p>
          <a:p>
            <a:pPr lvl="1"/>
            <a:r>
              <a:rPr lang="en-US" dirty="0"/>
              <a:t>Advancing Hall Effect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15</a:t>
            </a:fld>
            <a:endParaRPr lang="tr-T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35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Subsystem</a:t>
            </a:r>
            <a:r>
              <a:rPr lang="tr-TR" b="1" dirty="0"/>
              <a:t>s</a:t>
            </a:r>
            <a:r>
              <a:rPr lang="en-US" b="1" dirty="0"/>
              <a:t> – Movement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25625"/>
            <a:ext cx="10657114" cy="4351338"/>
          </a:xfrm>
        </p:spPr>
        <p:txBody>
          <a:bodyPr/>
          <a:lstStyle/>
          <a:p>
            <a:pPr marL="0" indent="0">
              <a:buNone/>
            </a:pPr>
            <a:r>
              <a:rPr lang="en-US" noProof="1"/>
              <a:t>Motor</a:t>
            </a:r>
            <a:r>
              <a:rPr lang="en-US" dirty="0"/>
              <a:t> </a:t>
            </a:r>
            <a:r>
              <a:rPr lang="tr-TR" dirty="0"/>
              <a:t>				</a:t>
            </a:r>
            <a:r>
              <a:rPr lang="en-US" dirty="0"/>
              <a:t>and </a:t>
            </a:r>
            <a:r>
              <a:rPr lang="tr-TR" dirty="0"/>
              <a:t>				</a:t>
            </a:r>
            <a:r>
              <a:rPr lang="en-US" dirty="0" err="1"/>
              <a:t>Whee</a:t>
            </a:r>
            <a:r>
              <a:rPr lang="tr-TR" dirty="0"/>
              <a:t>l</a:t>
            </a:r>
          </a:p>
          <a:p>
            <a:pPr lvl="1"/>
            <a:r>
              <a:rPr lang="tr-TR" dirty="0"/>
              <a:t>DC motor</a:t>
            </a:r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8229599" y="1960562"/>
            <a:ext cx="36215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tr-TR" dirty="0"/>
          </a:p>
          <a:p>
            <a:pPr lvl="1"/>
            <a:r>
              <a:rPr lang="tr-TR" dirty="0"/>
              <a:t>Normal </a:t>
            </a:r>
            <a:r>
              <a:rPr lang="tr-TR" dirty="0" err="1"/>
              <a:t>wheel</a:t>
            </a:r>
            <a:endParaRPr lang="tr-TR" dirty="0"/>
          </a:p>
          <a:p>
            <a:pPr lvl="1"/>
            <a:r>
              <a:rPr lang="tr-TR" dirty="0"/>
              <a:t>Mad Wheel 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16</a:t>
            </a:fld>
            <a:endParaRPr lang="tr-TR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05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Subsystem</a:t>
            </a:r>
            <a:r>
              <a:rPr lang="tr-TR" b="1" dirty="0"/>
              <a:t>s</a:t>
            </a:r>
            <a:r>
              <a:rPr lang="en-US" b="1" dirty="0"/>
              <a:t> – </a:t>
            </a:r>
            <a:r>
              <a:rPr lang="tr-TR" b="1" dirty="0" err="1"/>
              <a:t>Sensors</a:t>
            </a:r>
            <a:endParaRPr lang="de-DE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46314" y="1782082"/>
            <a:ext cx="4047309" cy="4351338"/>
          </a:xfrm>
        </p:spPr>
        <p:txBody>
          <a:bodyPr/>
          <a:lstStyle/>
          <a:p>
            <a:r>
              <a:rPr lang="tr-TR" dirty="0"/>
              <a:t>Active </a:t>
            </a:r>
            <a:r>
              <a:rPr lang="tr-TR" dirty="0" err="1"/>
              <a:t>Sensors</a:t>
            </a:r>
            <a:r>
              <a:rPr lang="tr-TR" dirty="0"/>
              <a:t>: </a:t>
            </a:r>
            <a:r>
              <a:rPr lang="tr-TR" dirty="0" err="1"/>
              <a:t>Proximity</a:t>
            </a:r>
            <a:endParaRPr lang="tr-TR" dirty="0"/>
          </a:p>
          <a:p>
            <a:pPr lvl="1"/>
            <a:r>
              <a:rPr lang="tr-TR" dirty="0"/>
              <a:t>IR </a:t>
            </a:r>
            <a:r>
              <a:rPr lang="tr-TR" dirty="0" err="1"/>
              <a:t>sensors</a:t>
            </a:r>
            <a:endParaRPr lang="tr-TR" dirty="0"/>
          </a:p>
          <a:p>
            <a:pPr lvl="1"/>
            <a:r>
              <a:rPr lang="tr-TR" dirty="0"/>
              <a:t>Sonar </a:t>
            </a:r>
            <a:r>
              <a:rPr lang="tr-TR" dirty="0" err="1"/>
              <a:t>Sensors</a:t>
            </a:r>
            <a:endParaRPr lang="tr-TR" dirty="0"/>
          </a:p>
          <a:p>
            <a:r>
              <a:rPr lang="tr-TR" dirty="0" err="1"/>
              <a:t>Passive</a:t>
            </a:r>
            <a:r>
              <a:rPr lang="tr-TR" dirty="0"/>
              <a:t> Sensor: </a:t>
            </a:r>
            <a:r>
              <a:rPr lang="tr-TR" dirty="0" err="1"/>
              <a:t>Camera</a:t>
            </a:r>
            <a:endParaRPr lang="tr-TR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5" t="8387" r="10114" b="13084"/>
          <a:stretch/>
        </p:blipFill>
        <p:spPr>
          <a:xfrm>
            <a:off x="4711338" y="1577476"/>
            <a:ext cx="6999016" cy="3421243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17</a:t>
            </a:fld>
            <a:endParaRPr lang="tr-T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31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709" y="653437"/>
            <a:ext cx="6540799" cy="5821310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Subsystem</a:t>
            </a:r>
            <a:r>
              <a:rPr lang="tr-TR" b="1" dirty="0"/>
              <a:t>s</a:t>
            </a:r>
            <a:r>
              <a:rPr lang="en-US" b="1" dirty="0"/>
              <a:t> – </a:t>
            </a:r>
            <a:r>
              <a:rPr lang="tr-TR" b="1" dirty="0" err="1"/>
              <a:t>Decision</a:t>
            </a:r>
            <a:r>
              <a:rPr lang="tr-TR" b="1" dirty="0"/>
              <a:t> </a:t>
            </a:r>
            <a:r>
              <a:rPr lang="tr-TR" b="1" dirty="0" err="1"/>
              <a:t>and</a:t>
            </a:r>
            <a:r>
              <a:rPr lang="tr-TR" b="1" dirty="0"/>
              <a:t> Control</a:t>
            </a:r>
            <a:endParaRPr lang="en-US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Microprocessor Select: Raspberry</a:t>
            </a:r>
            <a:r>
              <a:rPr lang="tr-TR" dirty="0"/>
              <a:t>P</a:t>
            </a:r>
            <a:r>
              <a:rPr lang="en-US" dirty="0"/>
              <a:t>i3</a:t>
            </a:r>
          </a:p>
          <a:p>
            <a:pPr lvl="1"/>
            <a:r>
              <a:rPr lang="en-US" dirty="0"/>
              <a:t>Fast computational skills</a:t>
            </a:r>
          </a:p>
          <a:p>
            <a:pPr lvl="1"/>
            <a:r>
              <a:rPr lang="en-US" dirty="0"/>
              <a:t>Wi-Fi Connection</a:t>
            </a:r>
          </a:p>
          <a:p>
            <a:pPr lvl="1"/>
            <a:r>
              <a:rPr lang="en-US" dirty="0" smtClean="0"/>
              <a:t>Versatility </a:t>
            </a:r>
            <a:r>
              <a:rPr lang="en-US" dirty="0"/>
              <a:t>on different applications: Image Processing</a:t>
            </a:r>
          </a:p>
          <a:p>
            <a:endParaRPr lang="en-US" dirty="0"/>
          </a:p>
          <a:p>
            <a:r>
              <a:rPr lang="en-US" dirty="0"/>
              <a:t>DC Motor Driver: L298</a:t>
            </a:r>
            <a:r>
              <a:rPr lang="tr-TR" dirty="0"/>
              <a:t>P</a:t>
            </a:r>
          </a:p>
          <a:p>
            <a:pPr lvl="1"/>
            <a:r>
              <a:rPr lang="tr-TR" dirty="0" err="1"/>
              <a:t>Back</a:t>
            </a:r>
            <a:r>
              <a:rPr lang="tr-TR" dirty="0"/>
              <a:t> EMF </a:t>
            </a:r>
            <a:r>
              <a:rPr lang="tr-TR" dirty="0" err="1"/>
              <a:t>protection</a:t>
            </a:r>
            <a:endParaRPr lang="tr-TR" dirty="0"/>
          </a:p>
          <a:p>
            <a:pPr lvl="1"/>
            <a:r>
              <a:rPr lang="tr-TR" dirty="0" err="1"/>
              <a:t>Easy-to-use</a:t>
            </a:r>
            <a:r>
              <a:rPr lang="tr-TR" dirty="0"/>
              <a:t> </a:t>
            </a:r>
            <a:r>
              <a:rPr lang="tr-TR" dirty="0" err="1"/>
              <a:t>ports</a:t>
            </a:r>
            <a:endParaRPr lang="tr-TR" dirty="0"/>
          </a:p>
          <a:p>
            <a:pPr lvl="1"/>
            <a:r>
              <a:rPr lang="tr-TR" dirty="0" err="1"/>
              <a:t>Frequently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,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instructive</a:t>
            </a:r>
            <a:r>
              <a:rPr lang="tr-TR" dirty="0"/>
              <a:t> </a:t>
            </a:r>
            <a:r>
              <a:rPr lang="tr-TR" dirty="0" err="1"/>
              <a:t>videos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18</a:t>
            </a:fld>
            <a:endParaRPr lang="tr-T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5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Solution </a:t>
            </a:r>
            <a:r>
              <a:rPr lang="tr-TR" b="1" dirty="0" err="1"/>
              <a:t>Approach</a:t>
            </a:r>
            <a:r>
              <a:rPr lang="tr-TR" b="1" dirty="0"/>
              <a:t> – I: Image </a:t>
            </a:r>
            <a:r>
              <a:rPr lang="tr-TR" b="1" dirty="0" err="1"/>
              <a:t>Processing</a:t>
            </a:r>
            <a:endParaRPr lang="en-US" b="1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14" y="1825625"/>
            <a:ext cx="9741971" cy="4351338"/>
          </a:xfr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19</a:t>
            </a:fld>
            <a:endParaRPr lang="tr-T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16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2</a:t>
            </a:fld>
            <a:endParaRPr lang="tr-TR" dirty="0"/>
          </a:p>
        </p:txBody>
      </p:sp>
      <p:pic>
        <p:nvPicPr>
          <p:cNvPr id="3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62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21895" y="365125"/>
            <a:ext cx="10631905" cy="1325563"/>
          </a:xfrm>
        </p:spPr>
        <p:txBody>
          <a:bodyPr/>
          <a:lstStyle/>
          <a:p>
            <a:r>
              <a:rPr lang="tr-TR" b="1" dirty="0"/>
              <a:t>Solution </a:t>
            </a:r>
            <a:r>
              <a:rPr lang="tr-TR" b="1" dirty="0" err="1"/>
              <a:t>Approach</a:t>
            </a:r>
            <a:r>
              <a:rPr lang="tr-TR" b="1" dirty="0"/>
              <a:t> – II: </a:t>
            </a:r>
            <a:r>
              <a:rPr lang="tr-TR" b="1" dirty="0" err="1"/>
              <a:t>Advancing</a:t>
            </a:r>
            <a:r>
              <a:rPr lang="tr-TR" b="1" dirty="0"/>
              <a:t> </a:t>
            </a:r>
            <a:r>
              <a:rPr lang="tr-TR" b="1" dirty="0" err="1"/>
              <a:t>Hall</a:t>
            </a:r>
            <a:r>
              <a:rPr lang="tr-TR" b="1" dirty="0"/>
              <a:t> </a:t>
            </a:r>
            <a:r>
              <a:rPr lang="tr-TR" b="1" dirty="0" err="1"/>
              <a:t>Effect</a:t>
            </a:r>
            <a:endParaRPr lang="en-US" b="1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384" y="1825625"/>
            <a:ext cx="9831231" cy="4351338"/>
          </a:xfr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20</a:t>
            </a:fld>
            <a:endParaRPr lang="tr-T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79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BFD1-67E9-44AA-BEB3-CE2D4D3F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 Approaches (Technical Details)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ADA9A-C8CE-4456-AFC1-A2D506083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/>
              <a:t>Indirect communication between the robots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Angle of holding point</a:t>
            </a:r>
          </a:p>
          <a:p>
            <a:pPr lvl="1">
              <a:lnSpc>
                <a:spcPct val="150000"/>
              </a:lnSpc>
            </a:pPr>
            <a:r>
              <a:rPr lang="en-US" sz="3600" dirty="0"/>
              <a:t>Image processing based</a:t>
            </a:r>
          </a:p>
          <a:p>
            <a:pPr lvl="1">
              <a:lnSpc>
                <a:spcPct val="150000"/>
              </a:lnSpc>
            </a:pPr>
            <a:r>
              <a:rPr lang="en-US" sz="3600" dirty="0"/>
              <a:t>Motion-sensing based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21</a:t>
            </a:fld>
            <a:endParaRPr lang="tr-T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87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2C2DCA-6D3F-4784-B7CA-97069CCA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 I: Image Processing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3FB91F-26D3-4496-ADE9-CB937C22D3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807" y="1825625"/>
            <a:ext cx="3586995" cy="43513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15621EE-C5D8-4788-A0EA-C8A23A42DE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075" y="1825625"/>
            <a:ext cx="3379849" cy="4351338"/>
          </a:xfrm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22</a:t>
            </a:fld>
            <a:endParaRPr lang="tr-T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81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57545E-B74A-4019-B452-C908E7380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703" y="1825625"/>
            <a:ext cx="3350593" cy="435133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4476D5B-F747-4224-910B-C4565012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 I: Image Processing</a:t>
            </a:r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5461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311C1-4FB2-41EA-9E5A-D4DF14320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600" dirty="0"/>
              <a:t>Feasible</a:t>
            </a:r>
          </a:p>
          <a:p>
            <a:pPr>
              <a:lnSpc>
                <a:spcPct val="200000"/>
              </a:lnSpc>
            </a:pPr>
            <a:r>
              <a:rPr lang="en-US" sz="3600" dirty="0"/>
              <a:t>Environment dependent</a:t>
            </a:r>
          </a:p>
          <a:p>
            <a:pPr>
              <a:lnSpc>
                <a:spcPct val="200000"/>
              </a:lnSpc>
            </a:pPr>
            <a:r>
              <a:rPr lang="en-US" sz="3600" dirty="0"/>
              <a:t>Reliability problems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4DBD47-6866-444A-846A-CEEB9BC56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 I: Image Processing</a:t>
            </a:r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24</a:t>
            </a:fld>
            <a:endParaRPr lang="tr-T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0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E1BBAE-DA7B-42EB-AD34-B52C52850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548" y="1973493"/>
            <a:ext cx="6968903" cy="392000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8F74D9-5899-4002-BFF1-FE115261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 II: Motion-Sensing</a:t>
            </a:r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25</a:t>
            </a:fld>
            <a:endParaRPr lang="tr-T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10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120313" y="2213659"/>
            <a:ext cx="2071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Taha</a:t>
            </a:r>
            <a:r>
              <a:rPr lang="en-US" dirty="0" smtClean="0"/>
              <a:t> Doğan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Burak</a:t>
            </a:r>
            <a:r>
              <a:rPr lang="en-US" dirty="0" smtClean="0"/>
              <a:t> </a:t>
            </a:r>
            <a:r>
              <a:rPr lang="en-US" dirty="0" err="1" smtClean="0"/>
              <a:t>Sezgin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82588" y="2213659"/>
            <a:ext cx="2071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Hande</a:t>
            </a:r>
            <a:r>
              <a:rPr lang="en-US" dirty="0" smtClean="0"/>
              <a:t> </a:t>
            </a:r>
            <a:r>
              <a:rPr lang="en-US" dirty="0" err="1" smtClean="0"/>
              <a:t>Bayazıt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Oytun</a:t>
            </a:r>
            <a:r>
              <a:rPr lang="en-US" dirty="0" smtClean="0"/>
              <a:t> </a:t>
            </a:r>
            <a:r>
              <a:rPr lang="en-US" dirty="0" err="1" smtClean="0"/>
              <a:t>Akpulat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30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278" y="1"/>
            <a:ext cx="3474721" cy="2171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433880"/>
            <a:ext cx="3530600" cy="24241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2588" y="3745590"/>
            <a:ext cx="2071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Emre Doğan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Taha</a:t>
            </a:r>
            <a:r>
              <a:rPr lang="en-US" dirty="0" smtClean="0"/>
              <a:t> Doğan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7149" r="10422"/>
          <a:stretch/>
        </p:blipFill>
        <p:spPr>
          <a:xfrm>
            <a:off x="8632659" y="4914900"/>
            <a:ext cx="3559341" cy="1943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20312" y="3919094"/>
            <a:ext cx="2071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Burak</a:t>
            </a:r>
            <a:r>
              <a:rPr lang="en-US" dirty="0" smtClean="0"/>
              <a:t> </a:t>
            </a:r>
            <a:r>
              <a:rPr lang="en-US" dirty="0" err="1" smtClean="0"/>
              <a:t>Sezgin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Oytun</a:t>
            </a:r>
            <a:r>
              <a:rPr lang="en-US" dirty="0" smtClean="0"/>
              <a:t> </a:t>
            </a:r>
            <a:r>
              <a:rPr lang="en-US" dirty="0" err="1" smtClean="0"/>
              <a:t>Akpulat</a:t>
            </a:r>
            <a:endParaRPr lang="en-US" dirty="0" smtClean="0"/>
          </a:p>
        </p:txBody>
      </p:sp>
      <p:graphicFrame>
        <p:nvGraphicFramePr>
          <p:cNvPr id="16" name="Diagram 15"/>
          <p:cNvGraphicFramePr/>
          <p:nvPr>
            <p:extLst/>
          </p:nvPr>
        </p:nvGraphicFramePr>
        <p:xfrm>
          <a:off x="3521868" y="2054008"/>
          <a:ext cx="5195410" cy="2746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9989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0127" y="19887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http://</a:t>
            </a:r>
            <a:r>
              <a:rPr lang="en-US" dirty="0" err="1" smtClean="0">
                <a:hlinkClick r:id="rId2"/>
              </a:rPr>
              <a:t>www.xcali.ml</a:t>
            </a:r>
            <a:r>
              <a:rPr lang="en-US" dirty="0" smtClean="0">
                <a:hlinkClick r:id="rId2"/>
              </a:rPr>
              <a:t>/</a:t>
            </a:r>
            <a:br>
              <a:rPr lang="en-US" dirty="0" smtClean="0">
                <a:hlinkClick r:id="rId2"/>
              </a:rPr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39" y="1164718"/>
            <a:ext cx="8758843" cy="5474277"/>
          </a:xfr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27</a:t>
            </a:fld>
            <a:endParaRPr lang="tr-T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83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5700" y="-144464"/>
            <a:ext cx="10515600" cy="1325563"/>
          </a:xfrm>
        </p:spPr>
        <p:txBody>
          <a:bodyPr/>
          <a:lstStyle/>
          <a:p>
            <a:r>
              <a:rPr lang="en-US" dirty="0" smtClean="0"/>
              <a:t>Package Management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66" y="1181099"/>
            <a:ext cx="9544767" cy="4995864"/>
          </a:xfr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28</a:t>
            </a:fld>
            <a:endParaRPr lang="tr-T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Cost Analysis and Funding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655293"/>
              </p:ext>
            </p:extLst>
          </p:nvPr>
        </p:nvGraphicFramePr>
        <p:xfrm>
          <a:off x="954157" y="1717883"/>
          <a:ext cx="9375912" cy="473731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680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2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6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68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551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Product Name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Price Per Product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Quantity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Total Price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Raspberry Pi 3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181.65 ₺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181.65₺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0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HC-SR04 Arduino Ultrasonic Distance Sensor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5.50₺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22.00₺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7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E18 D80NK Infrared Sensor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22.75₺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91.00₺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Logitech C270 Webcam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115.75₺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115.75₺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L298N Motor Driver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12.00₺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12.00₺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Ball transfer unit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4.20₺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4.20₺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6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Robot Chassis &amp; Wheels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50.00₺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50.00₺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Jumper Cables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10.00₺/set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10.00₺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6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11.1V 1300mA LIPO Battery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69.50₺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69.50₺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LIPO Battery Charger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45.00₺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45.00₺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11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24V-5V 3A DC to DC USB Power Module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6.65₺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6.65₺</a:t>
                      </a:r>
                      <a:endParaRPr lang="en-US" sz="1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910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</a:rPr>
                        <a:t> </a:t>
                      </a:r>
                      <a:endParaRPr lang="en-US" sz="4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</a:rPr>
                        <a:t> </a:t>
                      </a:r>
                      <a:endParaRPr lang="en-US" sz="4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TOTAL PRICE</a:t>
                      </a:r>
                      <a:endParaRPr lang="en-US" sz="36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</a:rPr>
                        <a:t>607.75</a:t>
                      </a:r>
                      <a:r>
                        <a:rPr lang="en-US" sz="4000" dirty="0" smtClean="0">
                          <a:effectLst/>
                        </a:rPr>
                        <a:t>₺</a:t>
                      </a:r>
                      <a:endParaRPr lang="tr-TR" sz="40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40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($161.15)</a:t>
                      </a:r>
                      <a:endParaRPr lang="en-US" sz="4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7107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24E9-6C92-4DF0-BF07-0633D2988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12566"/>
            <a:ext cx="10058400" cy="1450757"/>
          </a:xfrm>
        </p:spPr>
        <p:txBody>
          <a:bodyPr/>
          <a:lstStyle/>
          <a:p>
            <a:r>
              <a:rPr lang="tr-TR" b="1" dirty="0" smtClean="0"/>
              <a:t>«</a:t>
            </a:r>
            <a:r>
              <a:rPr lang="en-US" b="1" dirty="0" smtClean="0"/>
              <a:t>Robots </a:t>
            </a:r>
            <a:r>
              <a:rPr lang="en-US" b="1" dirty="0"/>
              <a:t>collaboratively carrying a long object through an open-top maze</a:t>
            </a:r>
            <a:r>
              <a:rPr lang="tr-TR" b="1" dirty="0"/>
              <a:t>»</a:t>
            </a:r>
            <a:endParaRPr lang="tr-TR" dirty="0"/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3</a:t>
            </a:fld>
            <a:endParaRPr lang="tr-TR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9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90" y="0"/>
            <a:ext cx="2596717" cy="2596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948" y="2078254"/>
            <a:ext cx="4385834" cy="29259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782" y="3541243"/>
            <a:ext cx="2880304" cy="2875703"/>
          </a:xfrm>
          <a:prstGeom prst="rect">
            <a:avLst/>
          </a:prstGeom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30</a:t>
            </a:fld>
            <a:endParaRPr lang="tr-T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74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Project Deliverables</a:t>
            </a:r>
            <a:r>
              <a:rPr lang="en-US" b="1" dirty="0"/>
              <a:t>	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-1" y="985837"/>
          <a:ext cx="7929563" cy="5354671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4198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1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7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The Work Package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Corresponding Deliverable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7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Research</a:t>
                      </a:r>
                      <a:endParaRPr lang="en-US" sz="2000" b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Tentative Report</a:t>
                      </a:r>
                      <a:endParaRPr lang="en-US" sz="2000" b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3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Component Tests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Results and analysis of the component tests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4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Communications Subsystem Design</a:t>
                      </a:r>
                      <a:endParaRPr lang="en-US" sz="2000" b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Results of the procedure of receiving&amp; processing data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4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Mechanical Subsystem Design</a:t>
                      </a:r>
                      <a:endParaRPr lang="en-US" sz="2000" b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Driving tests and analysis of the </a:t>
                      </a:r>
                      <a:r>
                        <a:rPr lang="en-US" sz="2000" b="0" dirty="0" smtClean="0">
                          <a:effectLst/>
                        </a:rPr>
                        <a:t>robot’s performance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Software Subsystem Design</a:t>
                      </a:r>
                      <a:endParaRPr lang="en-US" sz="2000" b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Documentation of the algorithms and debugging </a:t>
                      </a:r>
                      <a:r>
                        <a:rPr lang="en-US" sz="2000" b="0" dirty="0" smtClean="0">
                          <a:effectLst/>
                        </a:rPr>
                        <a:t>results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4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Overall System Implementation&amp; Tests</a:t>
                      </a:r>
                      <a:endParaRPr lang="en-US" sz="2000" b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A robot completing the labyrinth by itself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101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Demonstration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A robot completing the labyrinth collaboratively with the other groups.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The product within its package.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7726" r="4627"/>
          <a:stretch/>
        </p:blipFill>
        <p:spPr>
          <a:xfrm>
            <a:off x="8146028" y="0"/>
            <a:ext cx="4045972" cy="2986088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315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Product Deliverables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6272" y="4789255"/>
            <a:ext cx="4352925" cy="125435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PDF Version of the Manual</a:t>
            </a: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www.xcali.ml/about.html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32" y="2363558"/>
            <a:ext cx="3574094" cy="2236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608" y="2379663"/>
            <a:ext cx="3289857" cy="23796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17720">
            <a:off x="4501331" y="2650636"/>
            <a:ext cx="3357472" cy="1678736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32</a:t>
            </a:fld>
            <a:endParaRPr lang="tr-TR"/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00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49" r="2096" b="1"/>
          <a:stretch/>
        </p:blipFill>
        <p:spPr>
          <a:xfrm>
            <a:off x="18492" y="10"/>
            <a:ext cx="12191980" cy="6857990"/>
          </a:xfrm>
          <a:prstGeom prst="rect">
            <a:avLst/>
          </a:prstGeom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33</a:t>
            </a:fld>
            <a:endParaRPr lang="tr-TR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345" y="0"/>
            <a:ext cx="2096655" cy="209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32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/>
          <a:srcRect r="-2" b="1837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b="1" dirty="0"/>
              <a:t>Customer 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22" y="2438400"/>
            <a:ext cx="3863075" cy="378541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sz="2400" dirty="0"/>
              <a:t> 2 year warranty supplied.</a:t>
            </a:r>
          </a:p>
          <a:p>
            <a:pPr>
              <a:buFont typeface="Wingdings" charset="2"/>
              <a:buChar char="ü"/>
            </a:pPr>
            <a:endParaRPr lang="en-US" sz="2400" dirty="0"/>
          </a:p>
          <a:p>
            <a:pPr>
              <a:buFont typeface="Wingdings" charset="2"/>
              <a:buChar char="ü"/>
            </a:pPr>
            <a:r>
              <a:rPr lang="en-US" sz="2400" dirty="0"/>
              <a:t> Maintenance &amp; Repair.</a:t>
            </a:r>
          </a:p>
          <a:p>
            <a:pPr>
              <a:buFont typeface="Wingdings" charset="2"/>
              <a:buChar char="ü"/>
            </a:pPr>
            <a:endParaRPr lang="en-US" sz="2400" dirty="0"/>
          </a:p>
          <a:p>
            <a:pPr>
              <a:buFont typeface="Wingdings" charset="2"/>
              <a:buChar char="ü"/>
            </a:pPr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xcali.ml/contact.html</a:t>
            </a:r>
            <a:endParaRPr lang="en-US" sz="2400" dirty="0"/>
          </a:p>
          <a:p>
            <a:pPr>
              <a:buFont typeface="Wingdings" charset="2"/>
              <a:buChar char="ü"/>
            </a:pPr>
            <a:endParaRPr lang="en-US" sz="1800" dirty="0"/>
          </a:p>
          <a:p>
            <a:pPr>
              <a:buFont typeface="Wingdings" charset="2"/>
              <a:buChar char="ü"/>
            </a:pPr>
            <a:endParaRPr lang="en-US" sz="1800" dirty="0"/>
          </a:p>
          <a:p>
            <a:pPr>
              <a:buFont typeface="Wingdings" charset="2"/>
              <a:buChar char="ü"/>
            </a:pPr>
            <a:endParaRPr lang="en-US" sz="1800" dirty="0"/>
          </a:p>
          <a:p>
            <a:pPr>
              <a:buFont typeface="Wingdings" charset="2"/>
              <a:buChar char="ü"/>
            </a:pPr>
            <a:endParaRPr lang="en-US" sz="1800" dirty="0"/>
          </a:p>
          <a:p>
            <a:pPr>
              <a:buFont typeface="Wingdings" charset="2"/>
              <a:buChar char="ü"/>
            </a:pPr>
            <a:endParaRPr lang="en-US" sz="180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6548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Foreseeable Difficulties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690688"/>
            <a:ext cx="7874000" cy="4114800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35</a:t>
            </a:fld>
            <a:endParaRPr lang="tr-T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18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4000" y="981806"/>
            <a:ext cx="8417169" cy="3097946"/>
          </a:xfrm>
        </p:spPr>
        <p:txBody>
          <a:bodyPr>
            <a:normAutofit fontScale="90000"/>
          </a:bodyPr>
          <a:lstStyle/>
          <a:p>
            <a:pPr marL="857250" indent="-857250" algn="l">
              <a:buFont typeface="Arial" charset="0"/>
              <a:buChar char="•"/>
            </a:pPr>
            <a:r>
              <a:rPr lang="tr-TR" sz="5300" dirty="0">
                <a:latin typeface="Arial" charset="0"/>
                <a:ea typeface="Arial" charset="0"/>
                <a:cs typeface="Arial" charset="0"/>
              </a:rPr>
              <a:t>Test </a:t>
            </a:r>
            <a:r>
              <a:rPr lang="tr-TR" sz="5300" dirty="0" err="1">
                <a:latin typeface="Arial" charset="0"/>
                <a:ea typeface="Arial" charset="0"/>
                <a:cs typeface="Arial" charset="0"/>
              </a:rPr>
              <a:t>Plans</a:t>
            </a:r>
            <a:r>
              <a:rPr lang="tr-TR" sz="5300" dirty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tr-TR" dirty="0">
                <a:latin typeface="Arial" charset="0"/>
                <a:ea typeface="Arial" charset="0"/>
                <a:cs typeface="Arial" charset="0"/>
              </a:rPr>
            </a:br>
            <a:r>
              <a:rPr lang="tr-TR" dirty="0">
                <a:latin typeface="Arial" charset="0"/>
                <a:ea typeface="Arial" charset="0"/>
                <a:cs typeface="Arial" charset="0"/>
              </a:rPr>
              <a:t>				</a:t>
            </a:r>
            <a:br>
              <a:rPr lang="tr-TR" dirty="0">
                <a:latin typeface="Arial" charset="0"/>
                <a:ea typeface="Arial" charset="0"/>
                <a:cs typeface="Arial" charset="0"/>
              </a:rPr>
            </a:br>
            <a:r>
              <a:rPr lang="tr-TR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tr-TR" dirty="0">
                <a:latin typeface="Arial" charset="0"/>
                <a:ea typeface="Arial" charset="0"/>
                <a:cs typeface="Arial" charset="0"/>
              </a:rPr>
            </a:br>
            <a:endParaRPr lang="tr-TR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Alt Konu Başlığı 2"/>
          <p:cNvSpPr>
            <a:spLocks noGrp="1"/>
          </p:cNvSpPr>
          <p:nvPr>
            <p:ph type="subTitle" idx="1"/>
          </p:nvPr>
        </p:nvSpPr>
        <p:spPr>
          <a:xfrm>
            <a:off x="1524000" y="3867210"/>
            <a:ext cx="9144000" cy="1655762"/>
          </a:xfrm>
        </p:spPr>
        <p:txBody>
          <a:bodyPr>
            <a:normAutofit/>
          </a:bodyPr>
          <a:lstStyle/>
          <a:p>
            <a:pPr marL="685800" indent="-685800" algn="l">
              <a:buFont typeface="Arial" charset="0"/>
              <a:buChar char="•"/>
            </a:pPr>
            <a:r>
              <a:rPr lang="tr-TR" sz="5400" dirty="0"/>
              <a:t> </a:t>
            </a:r>
            <a:r>
              <a:rPr lang="tr-TR" sz="4800" dirty="0" err="1">
                <a:latin typeface="Arial" charset="0"/>
                <a:ea typeface="Arial" charset="0"/>
                <a:cs typeface="Arial" charset="0"/>
              </a:rPr>
              <a:t>Conclusion</a:t>
            </a:r>
            <a:endParaRPr lang="tr-TR" sz="5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1524000" y="2215661"/>
            <a:ext cx="6271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tr-TR" sz="4800" dirty="0">
                <a:latin typeface="Arial" charset="0"/>
                <a:ea typeface="Arial" charset="0"/>
                <a:cs typeface="Arial" charset="0"/>
              </a:rPr>
              <a:t>   Integration </a:t>
            </a:r>
            <a:r>
              <a:rPr lang="tr-TR" sz="4800" dirty="0" err="1">
                <a:latin typeface="Arial" charset="0"/>
                <a:ea typeface="Arial" charset="0"/>
                <a:cs typeface="Arial" charset="0"/>
              </a:rPr>
              <a:t>Plans</a:t>
            </a:r>
            <a:endParaRPr lang="tr-TR" sz="4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36</a:t>
            </a:fld>
            <a:endParaRPr lang="tr-TR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70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>
                <a:latin typeface="Arial" charset="0"/>
                <a:ea typeface="Arial" charset="0"/>
                <a:cs typeface="Arial" charset="0"/>
              </a:rPr>
              <a:t>Test </a:t>
            </a:r>
            <a:r>
              <a:rPr lang="tr-TR" sz="5400" dirty="0" err="1">
                <a:latin typeface="Arial" charset="0"/>
                <a:ea typeface="Arial" charset="0"/>
                <a:cs typeface="Arial" charset="0"/>
              </a:rPr>
              <a:t>Plans</a:t>
            </a:r>
            <a:endParaRPr lang="tr-TR" sz="5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Metin kutusu 3"/>
          <p:cNvSpPr txBox="1"/>
          <p:nvPr/>
        </p:nvSpPr>
        <p:spPr>
          <a:xfrm>
            <a:off x="838200" y="2079439"/>
            <a:ext cx="781343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tr-TR" sz="2400" dirty="0" err="1">
                <a:latin typeface="Arial" charset="0"/>
                <a:ea typeface="Arial" charset="0"/>
                <a:cs typeface="Arial" charset="0"/>
              </a:rPr>
              <a:t>Proximity</a:t>
            </a:r>
            <a:r>
              <a:rPr lang="tr-TR" sz="2400" dirty="0">
                <a:latin typeface="Arial" charset="0"/>
                <a:ea typeface="Arial" charset="0"/>
                <a:cs typeface="Arial" charset="0"/>
              </a:rPr>
              <a:t> Sensor </a:t>
            </a:r>
            <a:r>
              <a:rPr lang="tr-TR" sz="2400" dirty="0" err="1">
                <a:latin typeface="Arial" charset="0"/>
                <a:ea typeface="Arial" charset="0"/>
                <a:cs typeface="Arial" charset="0"/>
              </a:rPr>
              <a:t>Measurements</a:t>
            </a:r>
            <a:r>
              <a:rPr lang="tr-TR" sz="2400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endParaRPr lang="tr-TR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tr-TR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tr-TR" sz="2400" dirty="0">
                <a:latin typeface="Arial" charset="0"/>
                <a:ea typeface="Arial" charset="0"/>
                <a:cs typeface="Arial" charset="0"/>
              </a:rPr>
              <a:t>DC Motor </a:t>
            </a:r>
            <a:r>
              <a:rPr lang="tr-TR" sz="2400" dirty="0" err="1">
                <a:latin typeface="Arial" charset="0"/>
                <a:ea typeface="Arial" charset="0"/>
                <a:cs typeface="Arial" charset="0"/>
              </a:rPr>
              <a:t>Starting</a:t>
            </a:r>
            <a:r>
              <a:rPr lang="tr-TR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2400" dirty="0" err="1">
                <a:latin typeface="Arial" charset="0"/>
                <a:ea typeface="Arial" charset="0"/>
                <a:cs typeface="Arial" charset="0"/>
              </a:rPr>
              <a:t>Current</a:t>
            </a:r>
            <a:r>
              <a:rPr lang="tr-TR" sz="2400" dirty="0">
                <a:latin typeface="Arial" charset="0"/>
                <a:ea typeface="Arial" charset="0"/>
                <a:cs typeface="Arial" charset="0"/>
              </a:rPr>
              <a:t> Test </a:t>
            </a:r>
          </a:p>
          <a:p>
            <a:pPr marL="285750" indent="-285750">
              <a:buFont typeface="Arial" charset="0"/>
              <a:buChar char="•"/>
            </a:pPr>
            <a:endParaRPr lang="tr-TR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tr-TR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tr-TR" sz="2400" dirty="0" err="1">
                <a:latin typeface="Arial" charset="0"/>
                <a:ea typeface="Arial" charset="0"/>
                <a:cs typeface="Arial" charset="0"/>
              </a:rPr>
              <a:t>Response</a:t>
            </a:r>
            <a:r>
              <a:rPr lang="tr-TR" sz="2400" dirty="0">
                <a:latin typeface="Arial" charset="0"/>
                <a:ea typeface="Arial" charset="0"/>
                <a:cs typeface="Arial" charset="0"/>
              </a:rPr>
              <a:t> Time </a:t>
            </a:r>
            <a:r>
              <a:rPr lang="tr-TR" sz="2400" dirty="0" err="1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tr-TR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2400" dirty="0" err="1">
                <a:latin typeface="Arial" charset="0"/>
                <a:ea typeface="Arial" charset="0"/>
                <a:cs typeface="Arial" charset="0"/>
              </a:rPr>
              <a:t>Turning</a:t>
            </a:r>
            <a:r>
              <a:rPr lang="tr-TR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2400" dirty="0" err="1">
                <a:latin typeface="Arial" charset="0"/>
                <a:ea typeface="Arial" charset="0"/>
                <a:cs typeface="Arial" charset="0"/>
              </a:rPr>
              <a:t>Angle</a:t>
            </a:r>
            <a:r>
              <a:rPr lang="tr-TR" sz="2400" dirty="0">
                <a:latin typeface="Arial" charset="0"/>
                <a:ea typeface="Arial" charset="0"/>
                <a:cs typeface="Arial" charset="0"/>
              </a:rPr>
              <a:t> Test </a:t>
            </a:r>
          </a:p>
          <a:p>
            <a:pPr marL="285750" indent="-285750">
              <a:buFont typeface="Arial" charset="0"/>
              <a:buChar char="•"/>
            </a:pPr>
            <a:endParaRPr lang="tr-TR" dirty="0"/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37</a:t>
            </a:fld>
            <a:endParaRPr lang="tr-T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04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Arial" charset="0"/>
                <a:ea typeface="Arial" charset="0"/>
                <a:cs typeface="Arial" charset="0"/>
              </a:rPr>
              <a:t>Integration </a:t>
            </a:r>
            <a:r>
              <a:rPr lang="tr-TR" dirty="0" err="1">
                <a:latin typeface="Arial" charset="0"/>
                <a:ea typeface="Arial" charset="0"/>
                <a:cs typeface="Arial" charset="0"/>
              </a:rPr>
              <a:t>Plans</a:t>
            </a:r>
            <a:endParaRPr lang="tr-TR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1" y="1825625"/>
            <a:ext cx="10603522" cy="4351338"/>
          </a:xfrm>
        </p:spPr>
        <p:txBody>
          <a:bodyPr/>
          <a:lstStyle/>
          <a:p>
            <a:pPr marL="0" indent="0">
              <a:buNone/>
            </a:pPr>
            <a:r>
              <a:rPr lang="tr-TR" dirty="0" smtClean="0"/>
              <a:t>Test </a:t>
            </a:r>
            <a:r>
              <a:rPr lang="tr-TR" dirty="0" err="1"/>
              <a:t>procedure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software </a:t>
            </a:r>
            <a:r>
              <a:rPr lang="tr-TR" dirty="0" err="1" smtClean="0"/>
              <a:t>design</a:t>
            </a:r>
            <a:r>
              <a:rPr lang="tr-TR" dirty="0" smtClean="0"/>
              <a:t> </a:t>
            </a:r>
            <a:endParaRPr lang="tr-TR" dirty="0">
              <a:effectLst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1465384" y="3216464"/>
            <a:ext cx="9261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tr-TR" sz="2400" dirty="0" err="1">
                <a:latin typeface="Arial" charset="0"/>
                <a:ea typeface="Arial" charset="0"/>
                <a:cs typeface="Arial" charset="0"/>
              </a:rPr>
              <a:t>Detailed</a:t>
            </a:r>
            <a:r>
              <a:rPr lang="tr-TR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sz="2400" dirty="0" err="1">
                <a:latin typeface="Arial" charset="0"/>
                <a:ea typeface="Arial" charset="0"/>
                <a:cs typeface="Arial" charset="0"/>
              </a:rPr>
              <a:t>Documentation</a:t>
            </a:r>
            <a:r>
              <a:rPr lang="tr-TR" sz="2400" dirty="0">
                <a:latin typeface="Arial" charset="0"/>
                <a:ea typeface="Arial" charset="0"/>
                <a:cs typeface="Arial" charset="0"/>
              </a:rPr>
              <a:t> of </a:t>
            </a:r>
            <a:r>
              <a:rPr lang="tr-TR" sz="2400" dirty="0" err="1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tr-TR" sz="2400" dirty="0">
                <a:latin typeface="Arial" charset="0"/>
                <a:ea typeface="Arial" charset="0"/>
                <a:cs typeface="Arial" charset="0"/>
              </a:rPr>
              <a:t> Software</a:t>
            </a:r>
          </a:p>
          <a:p>
            <a:pPr marL="285750" indent="-285750">
              <a:buFont typeface="Arial" charset="0"/>
              <a:buChar char="•"/>
            </a:pPr>
            <a:endParaRPr lang="tr-TR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tr-TR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tr-TR" sz="2400" dirty="0">
                <a:latin typeface="Arial" charset="0"/>
                <a:ea typeface="Arial" charset="0"/>
                <a:cs typeface="Arial" charset="0"/>
              </a:rPr>
              <a:t>Debugging </a:t>
            </a:r>
            <a:r>
              <a:rPr lang="tr-TR" sz="2400" dirty="0" err="1">
                <a:latin typeface="Arial" charset="0"/>
                <a:ea typeface="Arial" charset="0"/>
                <a:cs typeface="Arial" charset="0"/>
              </a:rPr>
              <a:t>Reports</a:t>
            </a:r>
            <a:endParaRPr lang="tr-TR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38</a:t>
            </a:fld>
            <a:endParaRPr lang="tr-T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67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44415" y="412018"/>
            <a:ext cx="10515600" cy="1325563"/>
          </a:xfrm>
        </p:spPr>
        <p:txBody>
          <a:bodyPr>
            <a:normAutofit/>
          </a:bodyPr>
          <a:lstStyle/>
          <a:p>
            <a:r>
              <a:rPr lang="tr-TR" sz="5400" dirty="0" err="1" smtClean="0">
                <a:latin typeface="Arial" charset="0"/>
                <a:ea typeface="Arial" charset="0"/>
                <a:cs typeface="Arial" charset="0"/>
              </a:rPr>
              <a:t>Review</a:t>
            </a:r>
            <a:endParaRPr lang="tr-TR" sz="5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71954" y="1849071"/>
            <a:ext cx="10515600" cy="3285637"/>
          </a:xfrm>
        </p:spPr>
        <p:txBody>
          <a:bodyPr>
            <a:normAutofit/>
          </a:bodyPr>
          <a:lstStyle/>
          <a:p>
            <a:r>
              <a:rPr lang="tr-TR" sz="3200" dirty="0" err="1">
                <a:latin typeface="Arial" charset="0"/>
                <a:ea typeface="Arial" charset="0"/>
                <a:cs typeface="Arial" charset="0"/>
              </a:rPr>
              <a:t>Movement</a:t>
            </a:r>
            <a:endParaRPr lang="tr-TR" sz="3200" dirty="0">
              <a:latin typeface="Arial" charset="0"/>
              <a:ea typeface="Arial" charset="0"/>
              <a:cs typeface="Arial" charset="0"/>
            </a:endParaRPr>
          </a:p>
          <a:p>
            <a:endParaRPr lang="tr-TR" sz="3200" dirty="0">
              <a:latin typeface="Arial" charset="0"/>
              <a:ea typeface="Arial" charset="0"/>
              <a:cs typeface="Arial" charset="0"/>
            </a:endParaRPr>
          </a:p>
          <a:p>
            <a:r>
              <a:rPr lang="tr-TR" sz="3200" dirty="0" err="1">
                <a:latin typeface="Arial" charset="0"/>
                <a:ea typeface="Arial" charset="0"/>
                <a:cs typeface="Arial" charset="0"/>
              </a:rPr>
              <a:t>Sensors</a:t>
            </a:r>
            <a:endParaRPr lang="tr-TR" sz="3200" dirty="0">
              <a:latin typeface="Arial" charset="0"/>
              <a:ea typeface="Arial" charset="0"/>
              <a:cs typeface="Arial" charset="0"/>
            </a:endParaRPr>
          </a:p>
          <a:p>
            <a:endParaRPr lang="tr-TR" sz="3200" dirty="0">
              <a:latin typeface="Arial" charset="0"/>
              <a:ea typeface="Arial" charset="0"/>
              <a:cs typeface="Arial" charset="0"/>
            </a:endParaRPr>
          </a:p>
          <a:p>
            <a:r>
              <a:rPr lang="tr-TR" sz="3200" dirty="0">
                <a:latin typeface="Arial" charset="0"/>
                <a:ea typeface="Arial" charset="0"/>
                <a:cs typeface="Arial" charset="0"/>
              </a:rPr>
              <a:t>Control &amp; </a:t>
            </a:r>
            <a:r>
              <a:rPr lang="tr-TR" sz="3200" dirty="0" err="1">
                <a:latin typeface="Arial" charset="0"/>
                <a:ea typeface="Arial" charset="0"/>
                <a:cs typeface="Arial" charset="0"/>
              </a:rPr>
              <a:t>Decision</a:t>
            </a:r>
            <a:endParaRPr lang="tr-TR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39</a:t>
            </a:fld>
            <a:endParaRPr lang="tr-T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73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A5F0-FF87-41AF-AF82-77ED6371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FAD3-AC5C-4C38-95B5-AB9F525E4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Problem Statement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dirty="0" err="1" smtClean="0"/>
              <a:t>Subsystems</a:t>
            </a:r>
            <a:r>
              <a:rPr lang="tr-TR" dirty="0" smtClean="0"/>
              <a:t> &amp; </a:t>
            </a:r>
            <a:r>
              <a:rPr lang="tr-TR" dirty="0"/>
              <a:t>Solution Approach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Solutions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tr-TR" dirty="0"/>
              <a:t>Main Solution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tr-TR" dirty="0"/>
              <a:t>Alternative Solution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Management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Test Plans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4</a:t>
            </a:fld>
            <a:endParaRPr lang="tr-T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21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Movement</a:t>
            </a:r>
            <a:endParaRPr lang="tr-TR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55442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	</a:t>
            </a:r>
            <a:r>
              <a:rPr lang="tr-TR" dirty="0" err="1" smtClean="0"/>
              <a:t>Two</a:t>
            </a:r>
            <a:r>
              <a:rPr lang="tr-TR" dirty="0" smtClean="0"/>
              <a:t> </a:t>
            </a:r>
            <a:r>
              <a:rPr lang="tr-TR" dirty="0" err="1" smtClean="0"/>
              <a:t>p</a:t>
            </a:r>
            <a:r>
              <a:rPr lang="tr-TR" dirty="0" err="1" smtClean="0"/>
              <a:t>ossible</a:t>
            </a:r>
            <a:r>
              <a:rPr lang="tr-TR" dirty="0" smtClean="0"/>
              <a:t> </a:t>
            </a:r>
            <a:r>
              <a:rPr lang="tr-TR" dirty="0" err="1"/>
              <a:t>speed</a:t>
            </a:r>
            <a:r>
              <a:rPr lang="tr-TR" dirty="0"/>
              <a:t>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 smtClean="0"/>
              <a:t>methods</a:t>
            </a:r>
            <a:r>
              <a:rPr lang="tr-TR" dirty="0"/>
              <a:t>							</a:t>
            </a:r>
          </a:p>
        </p:txBody>
      </p:sp>
      <p:sp>
        <p:nvSpPr>
          <p:cNvPr id="4" name="Metin kutusu 3"/>
          <p:cNvSpPr txBox="1"/>
          <p:nvPr/>
        </p:nvSpPr>
        <p:spPr>
          <a:xfrm>
            <a:off x="1793630" y="2801815"/>
            <a:ext cx="8135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tr-TR" dirty="0"/>
              <a:t>PWM (</a:t>
            </a:r>
            <a:r>
              <a:rPr lang="tr-TR" dirty="0" err="1"/>
              <a:t>Pulse</a:t>
            </a:r>
            <a:r>
              <a:rPr lang="tr-TR" dirty="0"/>
              <a:t> </a:t>
            </a:r>
            <a:r>
              <a:rPr lang="tr-TR" dirty="0" err="1"/>
              <a:t>Width</a:t>
            </a:r>
            <a:r>
              <a:rPr lang="tr-TR" dirty="0"/>
              <a:t> </a:t>
            </a:r>
            <a:r>
              <a:rPr lang="tr-TR" dirty="0" err="1"/>
              <a:t>Modulation</a:t>
            </a:r>
            <a:r>
              <a:rPr lang="tr-TR" dirty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tr-TR" dirty="0"/>
          </a:p>
          <a:p>
            <a:pPr marL="285750" indent="-285750">
              <a:buFont typeface="Arial" charset="0"/>
              <a:buChar char="•"/>
            </a:pPr>
            <a:endParaRPr lang="tr-TR" dirty="0"/>
          </a:p>
          <a:p>
            <a:pPr marL="285750" indent="-285750">
              <a:buFont typeface="Arial" charset="0"/>
              <a:buChar char="•"/>
            </a:pPr>
            <a:endParaRPr lang="tr-TR" dirty="0"/>
          </a:p>
          <a:p>
            <a:pPr marL="285750" indent="-285750">
              <a:buFont typeface="Arial" charset="0"/>
              <a:buChar char="•"/>
            </a:pPr>
            <a:endParaRPr lang="tr-TR" dirty="0"/>
          </a:p>
          <a:p>
            <a:pPr marL="285750" indent="-285750">
              <a:buFont typeface="Arial" charset="0"/>
              <a:buChar char="•"/>
            </a:pPr>
            <a:endParaRPr lang="tr-TR" dirty="0"/>
          </a:p>
          <a:p>
            <a:pPr marL="285750" indent="-285750">
              <a:buFont typeface="Arial" charset="0"/>
              <a:buChar char="•"/>
            </a:pPr>
            <a:endParaRPr lang="tr-TR" dirty="0"/>
          </a:p>
          <a:p>
            <a:pPr marL="285750" indent="-285750">
              <a:buFont typeface="Arial" charset="0"/>
              <a:buChar char="•"/>
            </a:pPr>
            <a:endParaRPr lang="tr-TR" dirty="0"/>
          </a:p>
          <a:p>
            <a:pPr marL="285750" indent="-285750">
              <a:buFont typeface="Arial" charset="0"/>
              <a:buChar char="•"/>
            </a:pPr>
            <a:endParaRPr lang="tr-TR" dirty="0"/>
          </a:p>
          <a:p>
            <a:pPr marL="285750" indent="-285750">
              <a:buFont typeface="Arial" charset="0"/>
              <a:buChar char="•"/>
            </a:pPr>
            <a:r>
              <a:rPr lang="tr-TR" dirty="0" err="1"/>
              <a:t>Voltage</a:t>
            </a:r>
            <a:r>
              <a:rPr lang="tr-TR" dirty="0"/>
              <a:t> Control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754" y="3100689"/>
            <a:ext cx="5292236" cy="1981051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40</a:t>
            </a:fld>
            <a:endParaRPr lang="tr-TR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80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 err="1">
                <a:latin typeface="Arial" charset="0"/>
                <a:ea typeface="Arial" charset="0"/>
                <a:cs typeface="Arial" charset="0"/>
              </a:rPr>
              <a:t>Sensors</a:t>
            </a:r>
            <a:r>
              <a:rPr lang="tr-TR" sz="5400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330569" y="1825625"/>
            <a:ext cx="10515600" cy="4351338"/>
          </a:xfrm>
        </p:spPr>
        <p:txBody>
          <a:bodyPr/>
          <a:lstStyle/>
          <a:p>
            <a:r>
              <a:rPr lang="tr-TR" dirty="0" err="1">
                <a:latin typeface="Arial" charset="0"/>
                <a:ea typeface="Arial" charset="0"/>
                <a:cs typeface="Arial" charset="0"/>
              </a:rPr>
              <a:t>Ultrasonic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 Sensor</a:t>
            </a:r>
          </a:p>
          <a:p>
            <a:endParaRPr lang="tr-TR" dirty="0">
              <a:latin typeface="Arial" charset="0"/>
              <a:ea typeface="Arial" charset="0"/>
              <a:cs typeface="Arial" charset="0"/>
            </a:endParaRPr>
          </a:p>
          <a:p>
            <a:r>
              <a:rPr lang="tr-TR" dirty="0" err="1">
                <a:latin typeface="Arial" charset="0"/>
                <a:ea typeface="Arial" charset="0"/>
                <a:cs typeface="Arial" charset="0"/>
              </a:rPr>
              <a:t>Infrared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 Sensor</a:t>
            </a:r>
          </a:p>
          <a:p>
            <a:endParaRPr lang="tr-TR" dirty="0">
              <a:latin typeface="Arial" charset="0"/>
              <a:ea typeface="Arial" charset="0"/>
              <a:cs typeface="Arial" charset="0"/>
            </a:endParaRPr>
          </a:p>
          <a:p>
            <a:r>
              <a:rPr lang="tr-TR" dirty="0" err="1">
                <a:latin typeface="Arial" charset="0"/>
                <a:ea typeface="Arial" charset="0"/>
                <a:cs typeface="Arial" charset="0"/>
              </a:rPr>
              <a:t>Camera</a:t>
            </a:r>
            <a:endParaRPr lang="tr-TR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41</a:t>
            </a:fld>
            <a:endParaRPr lang="tr-T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 err="1">
                <a:latin typeface="Arial" charset="0"/>
                <a:ea typeface="Arial" charset="0"/>
                <a:cs typeface="Arial" charset="0"/>
              </a:rPr>
              <a:t>Decision</a:t>
            </a:r>
            <a:r>
              <a:rPr lang="tr-TR" sz="5400" dirty="0">
                <a:latin typeface="Arial" charset="0"/>
                <a:ea typeface="Arial" charset="0"/>
                <a:cs typeface="Arial" charset="0"/>
              </a:rPr>
              <a:t> &amp; Control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76400" y="2118702"/>
            <a:ext cx="10515600" cy="4351338"/>
          </a:xfrm>
        </p:spPr>
        <p:txBody>
          <a:bodyPr/>
          <a:lstStyle/>
          <a:p>
            <a:r>
              <a:rPr lang="tr-TR" dirty="0">
                <a:latin typeface="Arial" charset="0"/>
                <a:ea typeface="Arial" charset="0"/>
                <a:cs typeface="Arial" charset="0"/>
              </a:rPr>
              <a:t>Image </a:t>
            </a:r>
            <a:r>
              <a:rPr lang="tr-TR" dirty="0" err="1">
                <a:latin typeface="Arial" charset="0"/>
                <a:ea typeface="Arial" charset="0"/>
                <a:cs typeface="Arial" charset="0"/>
              </a:rPr>
              <a:t>processing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tr-TR" dirty="0">
              <a:latin typeface="Arial" charset="0"/>
              <a:ea typeface="Arial" charset="0"/>
              <a:cs typeface="Arial" charset="0"/>
            </a:endParaRPr>
          </a:p>
          <a:p>
            <a:r>
              <a:rPr lang="tr-TR" dirty="0" err="1">
                <a:latin typeface="Arial" charset="0"/>
                <a:ea typeface="Arial" charset="0"/>
                <a:cs typeface="Arial" charset="0"/>
              </a:rPr>
              <a:t>Hall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dirty="0" err="1">
                <a:latin typeface="Arial" charset="0"/>
                <a:ea typeface="Arial" charset="0"/>
                <a:cs typeface="Arial" charset="0"/>
              </a:rPr>
              <a:t>Effect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 Sensor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42</a:t>
            </a:fld>
            <a:endParaRPr lang="tr-T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32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8200" y="517525"/>
            <a:ext cx="10515600" cy="1325563"/>
          </a:xfrm>
        </p:spPr>
        <p:txBody>
          <a:bodyPr>
            <a:normAutofit/>
          </a:bodyPr>
          <a:lstStyle/>
          <a:p>
            <a:r>
              <a:rPr lang="tr-TR" sz="5400" dirty="0" err="1">
                <a:latin typeface="Arial" charset="0"/>
                <a:ea typeface="Arial" charset="0"/>
                <a:cs typeface="Arial" charset="0"/>
              </a:rPr>
              <a:t>Conclusion</a:t>
            </a:r>
            <a:endParaRPr lang="tr-TR" sz="5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tr-TR" dirty="0" err="1" smtClean="0">
                <a:latin typeface="Arial" charset="0"/>
                <a:ea typeface="Arial" charset="0"/>
                <a:cs typeface="Arial" charset="0"/>
              </a:rPr>
              <a:t>We</a:t>
            </a:r>
            <a:r>
              <a:rPr lang="tr-T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dirty="0" err="1">
                <a:latin typeface="Arial" charset="0"/>
                <a:ea typeface="Arial" charset="0"/>
                <a:cs typeface="Arial" charset="0"/>
              </a:rPr>
              <a:t>hope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dirty="0" err="1">
                <a:latin typeface="Arial" charset="0"/>
                <a:ea typeface="Arial" charset="0"/>
                <a:cs typeface="Arial" charset="0"/>
              </a:rPr>
              <a:t>that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dirty="0" err="1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 X-</a:t>
            </a:r>
            <a:r>
              <a:rPr lang="tr-TR" dirty="0" err="1">
                <a:latin typeface="Arial" charset="0"/>
                <a:ea typeface="Arial" charset="0"/>
                <a:cs typeface="Arial" charset="0"/>
              </a:rPr>
              <a:t>Cali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dirty="0" err="1">
                <a:latin typeface="Arial" charset="0"/>
                <a:ea typeface="Arial" charset="0"/>
                <a:cs typeface="Arial" charset="0"/>
              </a:rPr>
              <a:t>Company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dirty="0" err="1">
                <a:latin typeface="Arial" charset="0"/>
                <a:ea typeface="Arial" charset="0"/>
                <a:cs typeface="Arial" charset="0"/>
              </a:rPr>
              <a:t>will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 be a </a:t>
            </a:r>
            <a:r>
              <a:rPr lang="tr-TR" dirty="0" err="1">
                <a:latin typeface="Arial" charset="0"/>
                <a:ea typeface="Arial" charset="0"/>
                <a:cs typeface="Arial" charset="0"/>
              </a:rPr>
              <a:t>brand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dirty="0" err="1">
                <a:latin typeface="Arial" charset="0"/>
                <a:ea typeface="Arial" charset="0"/>
                <a:cs typeface="Arial" charset="0"/>
              </a:rPr>
              <a:t>new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dirty="0" err="1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dirty="0" err="1">
                <a:latin typeface="Arial" charset="0"/>
                <a:ea typeface="Arial" charset="0"/>
                <a:cs typeface="Arial" charset="0"/>
              </a:rPr>
              <a:t>rapidly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dirty="0" err="1">
                <a:latin typeface="Arial" charset="0"/>
                <a:ea typeface="Arial" charset="0"/>
                <a:cs typeface="Arial" charset="0"/>
              </a:rPr>
              <a:t>rising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dirty="0" err="1">
                <a:latin typeface="Arial" charset="0"/>
                <a:ea typeface="Arial" charset="0"/>
                <a:cs typeface="Arial" charset="0"/>
              </a:rPr>
              <a:t>brand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 in </a:t>
            </a:r>
            <a:r>
              <a:rPr lang="tr-TR" dirty="0" err="1">
                <a:latin typeface="Arial" charset="0"/>
                <a:ea typeface="Arial" charset="0"/>
                <a:cs typeface="Arial" charset="0"/>
              </a:rPr>
              <a:t>this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 market at </a:t>
            </a:r>
            <a:r>
              <a:rPr lang="tr-TR" dirty="0" err="1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dirty="0" err="1"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 of </a:t>
            </a:r>
            <a:r>
              <a:rPr lang="tr-TR" dirty="0" err="1">
                <a:latin typeface="Arial" charset="0"/>
                <a:ea typeface="Arial" charset="0"/>
                <a:cs typeface="Arial" charset="0"/>
              </a:rPr>
              <a:t>this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tr-TR" dirty="0" err="1">
                <a:latin typeface="Arial" charset="0"/>
                <a:ea typeface="Arial" charset="0"/>
                <a:cs typeface="Arial" charset="0"/>
              </a:rPr>
              <a:t>project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43</a:t>
            </a:fld>
            <a:endParaRPr lang="tr-TR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43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71929-324B-463C-B251-0B19E20BF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Related Specifications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22C056-3A09-43F7-BC2A-2382C1A86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0141"/>
            <a:ext cx="4338336" cy="32498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733479-8A36-49F5-8448-F78E322F0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57" y="2018295"/>
            <a:ext cx="4474580" cy="4474580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5</a:t>
            </a:fld>
            <a:endParaRPr lang="tr-T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82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90337F-3EB5-4AD9-822E-1F6E2C808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139" y="1825625"/>
            <a:ext cx="3576095" cy="355821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804C40A-1EF8-48A2-A25F-1DBBC2623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b="1" dirty="0"/>
              <a:t>Problem Statement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40235B-9563-462A-8D37-C4D5EBD0F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Cannot make U-Turn at once</a:t>
            </a:r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6</a:t>
            </a:fld>
            <a:endParaRPr lang="tr-T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38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9C4F-A2FD-451B-8B95-56C562A6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Main </a:t>
            </a:r>
            <a:r>
              <a:rPr lang="tr-TR" b="1" dirty="0" smtClean="0"/>
              <a:t>Problem</a:t>
            </a:r>
            <a:endParaRPr lang="tr-T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10E28-3133-4E63-99AF-E5CA5ABDF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Determining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tr-TR" dirty="0"/>
              <a:t>And observing the other robot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7</a:t>
            </a:fld>
            <a:endParaRPr lang="tr-TR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27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37E0-80EE-4978-9966-E6FC6174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Modes of Operation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1CEA8-E841-424D-A811-A4F43B9A2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Master</a:t>
            </a:r>
          </a:p>
          <a:p>
            <a:r>
              <a:rPr lang="tr-TR" dirty="0"/>
              <a:t>Slave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8</a:t>
            </a:fld>
            <a:endParaRPr lang="tr-TR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85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 10">
            <a:extLst>
              <a:ext uri="{FF2B5EF4-FFF2-40B4-BE49-F238E27FC236}">
                <a16:creationId xmlns:a16="http://schemas.microsoft.com/office/drawing/2014/main" id="{ECE4917F-C85A-4DE2-8A58-E6F2955E5948}"/>
              </a:ext>
            </a:extLst>
          </p:cNvPr>
          <p:cNvGrpSpPr/>
          <p:nvPr/>
        </p:nvGrpSpPr>
        <p:grpSpPr>
          <a:xfrm>
            <a:off x="3529012" y="1737360"/>
            <a:ext cx="5133976" cy="4967863"/>
            <a:chOff x="0" y="61823"/>
            <a:chExt cx="2023745" cy="18531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60E736-3EF7-414A-861B-6568688F7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1823"/>
              <a:ext cx="2023745" cy="1424940"/>
            </a:xfrm>
            <a:prstGeom prst="rect">
              <a:avLst/>
            </a:prstGeom>
          </p:spPr>
        </p:pic>
        <p:sp>
          <p:nvSpPr>
            <p:cNvPr id="11" name="Metin Kutusu 2">
              <a:extLst>
                <a:ext uri="{FF2B5EF4-FFF2-40B4-BE49-F238E27FC236}">
                  <a16:creationId xmlns:a16="http://schemas.microsoft.com/office/drawing/2014/main" id="{6D075ECC-2E32-4DE4-824B-21659A4648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792" y="1602507"/>
              <a:ext cx="1280160" cy="312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800"/>
                </a:spcAft>
              </a:pPr>
              <a:r>
                <a:rPr lang="tr-TR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(I)</a:t>
              </a:r>
              <a:endParaRPr lang="tr-TR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itle 14">
            <a:extLst>
              <a:ext uri="{FF2B5EF4-FFF2-40B4-BE49-F238E27FC236}">
                <a16:creationId xmlns:a16="http://schemas.microsoft.com/office/drawing/2014/main" id="{E7D9918F-9BE6-44D4-B1D4-D4FE7092F942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/>
              <a:t>U-</a:t>
            </a:r>
            <a:r>
              <a:rPr lang="tr-TR" b="1" dirty="0" err="1"/>
              <a:t>Turn</a:t>
            </a:r>
            <a:r>
              <a:rPr lang="tr-TR" b="1" dirty="0"/>
              <a:t> </a:t>
            </a:r>
            <a:r>
              <a:rPr lang="tr-TR" b="1" dirty="0" err="1"/>
              <a:t>Example</a:t>
            </a:r>
            <a:endParaRPr lang="tr-TR" b="1" dirty="0"/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B9901-96A8-423D-BBA3-834343E30AA5}" type="slidenum">
              <a:rPr lang="tr-TR" smtClean="0"/>
              <a:t>9</a:t>
            </a:fld>
            <a:endParaRPr lang="tr-TR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702" y="0"/>
            <a:ext cx="725298" cy="7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72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643</Words>
  <Application>Microsoft Office PowerPoint</Application>
  <PresentationFormat>Geniş ekran</PresentationFormat>
  <Paragraphs>273</Paragraphs>
  <Slides>43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Cambria</vt:lpstr>
      <vt:lpstr>Times New Roman</vt:lpstr>
      <vt:lpstr>Wingdings</vt:lpstr>
      <vt:lpstr>Office Theme</vt:lpstr>
      <vt:lpstr>X-Cali Group</vt:lpstr>
      <vt:lpstr>PowerPoint Sunusu</vt:lpstr>
      <vt:lpstr>«Robots collaboratively carrying a long object through an open-top maze»</vt:lpstr>
      <vt:lpstr>Outline</vt:lpstr>
      <vt:lpstr>Related Specifications</vt:lpstr>
      <vt:lpstr>Problem Statement</vt:lpstr>
      <vt:lpstr>Main Problem</vt:lpstr>
      <vt:lpstr>Modes of Operation </vt:lpstr>
      <vt:lpstr>PowerPoint Sunusu</vt:lpstr>
      <vt:lpstr>U-Turn Example</vt:lpstr>
      <vt:lpstr>U-Turn Example</vt:lpstr>
      <vt:lpstr>U-Turn Example</vt:lpstr>
      <vt:lpstr>U-Turn Example</vt:lpstr>
      <vt:lpstr>PowerPoint Sunusu</vt:lpstr>
      <vt:lpstr>Subsystems &amp; Solution Approach</vt:lpstr>
      <vt:lpstr>Subsystems – Movement</vt:lpstr>
      <vt:lpstr>Subsystems – Sensors</vt:lpstr>
      <vt:lpstr>Subsystems – Decision and Control</vt:lpstr>
      <vt:lpstr>Solution Approach – I: Image Processing</vt:lpstr>
      <vt:lpstr>Solution Approach – II: Advancing Hall Effect</vt:lpstr>
      <vt:lpstr>Solution Approaches (Technical Details)</vt:lpstr>
      <vt:lpstr>Solution I: Image Processing</vt:lpstr>
      <vt:lpstr>Solution I: Image Processing</vt:lpstr>
      <vt:lpstr>Solution I: Image Processing</vt:lpstr>
      <vt:lpstr>Solution II: Motion-Sensing</vt:lpstr>
      <vt:lpstr>PowerPoint Sunusu</vt:lpstr>
      <vt:lpstr>http://www.xcali.ml/ </vt:lpstr>
      <vt:lpstr>Package Management</vt:lpstr>
      <vt:lpstr>Cost Analysis and Funding</vt:lpstr>
      <vt:lpstr>PowerPoint Sunusu</vt:lpstr>
      <vt:lpstr>Project Deliverables </vt:lpstr>
      <vt:lpstr>Product Deliverables</vt:lpstr>
      <vt:lpstr>PowerPoint Sunusu</vt:lpstr>
      <vt:lpstr>Customer Care</vt:lpstr>
      <vt:lpstr>Foreseeable Difficulties</vt:lpstr>
      <vt:lpstr>Test Plans        </vt:lpstr>
      <vt:lpstr>Test Plans</vt:lpstr>
      <vt:lpstr>Integration Plans</vt:lpstr>
      <vt:lpstr>Review</vt:lpstr>
      <vt:lpstr>Movement</vt:lpstr>
      <vt:lpstr>Sensors </vt:lpstr>
      <vt:lpstr>Decision &amp; Control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X-Cali Group</dc:title>
  <dc:creator>user</dc:creator>
  <cp:lastModifiedBy>User</cp:lastModifiedBy>
  <cp:revision>27</cp:revision>
  <dcterms:created xsi:type="dcterms:W3CDTF">2018-01-02T14:36:47Z</dcterms:created>
  <dcterms:modified xsi:type="dcterms:W3CDTF">2018-01-03T07:16:51Z</dcterms:modified>
</cp:coreProperties>
</file>